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94"/>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1062" r:id="rId71"/>
    <p:sldId id="1063" r:id="rId72"/>
    <p:sldId id="1064" r:id="rId73"/>
    <p:sldId id="1065" r:id="rId74"/>
    <p:sldId id="1066" r:id="rId75"/>
    <p:sldId id="1067" r:id="rId76"/>
    <p:sldId id="1068" r:id="rId77"/>
    <p:sldId id="1069" r:id="rId78"/>
    <p:sldId id="394" r:id="rId79"/>
    <p:sldId id="395" r:id="rId80"/>
    <p:sldId id="396" r:id="rId81"/>
    <p:sldId id="397" r:id="rId82"/>
    <p:sldId id="403" r:id="rId83"/>
    <p:sldId id="398" r:id="rId84"/>
    <p:sldId id="399" r:id="rId85"/>
    <p:sldId id="400" r:id="rId86"/>
    <p:sldId id="401" r:id="rId87"/>
    <p:sldId id="402" r:id="rId88"/>
    <p:sldId id="404" r:id="rId89"/>
    <p:sldId id="405" r:id="rId90"/>
    <p:sldId id="406" r:id="rId91"/>
    <p:sldId id="408" r:id="rId92"/>
    <p:sldId id="409" r:id="rId93"/>
    <p:sldId id="410" r:id="rId94"/>
    <p:sldId id="411" r:id="rId95"/>
    <p:sldId id="412" r:id="rId96"/>
    <p:sldId id="413" r:id="rId97"/>
    <p:sldId id="407" r:id="rId98"/>
    <p:sldId id="414" r:id="rId99"/>
    <p:sldId id="415" r:id="rId100"/>
    <p:sldId id="987" r:id="rId101"/>
    <p:sldId id="988" r:id="rId102"/>
    <p:sldId id="989" r:id="rId103"/>
    <p:sldId id="990" r:id="rId104"/>
    <p:sldId id="991" r:id="rId105"/>
    <p:sldId id="992" r:id="rId106"/>
    <p:sldId id="993" r:id="rId107"/>
    <p:sldId id="994" r:id="rId108"/>
    <p:sldId id="995" r:id="rId109"/>
    <p:sldId id="996" r:id="rId110"/>
    <p:sldId id="997" r:id="rId111"/>
    <p:sldId id="998" r:id="rId112"/>
    <p:sldId id="999" r:id="rId113"/>
    <p:sldId id="1000" r:id="rId114"/>
    <p:sldId id="1001" r:id="rId115"/>
    <p:sldId id="1002" r:id="rId116"/>
    <p:sldId id="1003" r:id="rId117"/>
    <p:sldId id="1004" r:id="rId118"/>
    <p:sldId id="1005" r:id="rId119"/>
    <p:sldId id="417" r:id="rId120"/>
    <p:sldId id="979" r:id="rId121"/>
    <p:sldId id="980" r:id="rId122"/>
    <p:sldId id="981" r:id="rId123"/>
    <p:sldId id="982" r:id="rId124"/>
    <p:sldId id="983" r:id="rId125"/>
    <p:sldId id="984" r:id="rId126"/>
    <p:sldId id="985" r:id="rId127"/>
    <p:sldId id="986" r:id="rId128"/>
    <p:sldId id="1070" r:id="rId129"/>
    <p:sldId id="1072" r:id="rId130"/>
    <p:sldId id="1073" r:id="rId131"/>
    <p:sldId id="1071" r:id="rId132"/>
    <p:sldId id="1006" r:id="rId133"/>
    <p:sldId id="1007" r:id="rId134"/>
    <p:sldId id="1008" r:id="rId135"/>
    <p:sldId id="1009" r:id="rId136"/>
    <p:sldId id="1010" r:id="rId137"/>
    <p:sldId id="1011" r:id="rId138"/>
    <p:sldId id="1012" r:id="rId139"/>
    <p:sldId id="1013" r:id="rId140"/>
    <p:sldId id="1014" r:id="rId141"/>
    <p:sldId id="1015" r:id="rId142"/>
    <p:sldId id="1016" r:id="rId143"/>
    <p:sldId id="1017" r:id="rId144"/>
    <p:sldId id="1018" r:id="rId145"/>
    <p:sldId id="1019" r:id="rId146"/>
    <p:sldId id="1020" r:id="rId147"/>
    <p:sldId id="1021" r:id="rId148"/>
    <p:sldId id="1022" r:id="rId149"/>
    <p:sldId id="1023" r:id="rId150"/>
    <p:sldId id="1024" r:id="rId151"/>
    <p:sldId id="1025" r:id="rId152"/>
    <p:sldId id="1026" r:id="rId153"/>
    <p:sldId id="1027" r:id="rId154"/>
    <p:sldId id="1028" r:id="rId155"/>
    <p:sldId id="1029" r:id="rId156"/>
    <p:sldId id="1030" r:id="rId157"/>
    <p:sldId id="1031" r:id="rId158"/>
    <p:sldId id="1032" r:id="rId159"/>
    <p:sldId id="1033" r:id="rId160"/>
    <p:sldId id="1034" r:id="rId161"/>
    <p:sldId id="1035" r:id="rId162"/>
    <p:sldId id="1036" r:id="rId163"/>
    <p:sldId id="1037" r:id="rId164"/>
    <p:sldId id="1038" r:id="rId165"/>
    <p:sldId id="1039" r:id="rId166"/>
    <p:sldId id="1040" r:id="rId167"/>
    <p:sldId id="1041" r:id="rId168"/>
    <p:sldId id="1042" r:id="rId169"/>
    <p:sldId id="1043" r:id="rId170"/>
    <p:sldId id="1046" r:id="rId171"/>
    <p:sldId id="1044" r:id="rId172"/>
    <p:sldId id="1047" r:id="rId173"/>
    <p:sldId id="1048" r:id="rId174"/>
    <p:sldId id="1051" r:id="rId175"/>
    <p:sldId id="1045" r:id="rId176"/>
    <p:sldId id="1049" r:id="rId177"/>
    <p:sldId id="1050" r:id="rId178"/>
    <p:sldId id="1052" r:id="rId179"/>
    <p:sldId id="1053" r:id="rId180"/>
    <p:sldId id="1054" r:id="rId181"/>
    <p:sldId id="1055" r:id="rId182"/>
    <p:sldId id="1056" r:id="rId183"/>
    <p:sldId id="1057" r:id="rId184"/>
    <p:sldId id="1058" r:id="rId185"/>
    <p:sldId id="1059" r:id="rId186"/>
    <p:sldId id="1060" r:id="rId187"/>
    <p:sldId id="1061" r:id="rId188"/>
    <p:sldId id="374" r:id="rId189"/>
    <p:sldId id="336" r:id="rId190"/>
    <p:sldId id="391" r:id="rId191"/>
    <p:sldId id="392" r:id="rId192"/>
    <p:sldId id="393" r:id="rId1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8b AsyncIO" id="{0D35425E-7C60-D246-935B-9E40D31E1460}">
          <p14:sldIdLst>
            <p14:sldId id="1062"/>
            <p14:sldId id="1063"/>
            <p14:sldId id="1064"/>
            <p14:sldId id="1065"/>
            <p14:sldId id="1066"/>
            <p14:sldId id="1067"/>
            <p14:sldId id="1068"/>
            <p14:sldId id="1069"/>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09b HTTP Client" id="{40C90AFB-7AF8-DF4E-BD5A-5BE6DC3FED1A}">
          <p14:sldIdLst>
            <p14:sldId id="987"/>
            <p14:sldId id="988"/>
            <p14:sldId id="989"/>
            <p14:sldId id="990"/>
            <p14:sldId id="991"/>
            <p14:sldId id="992"/>
            <p14:sldId id="993"/>
            <p14:sldId id="994"/>
            <p14:sldId id="995"/>
            <p14:sldId id="996"/>
          </p14:sldIdLst>
        </p14:section>
        <p14:section name="09c HTTP Server" id="{41E300C2-6927-CB46-A113-846A19A1BA2C}">
          <p14:sldIdLst>
            <p14:sldId id="997"/>
            <p14:sldId id="998"/>
            <p14:sldId id="999"/>
            <p14:sldId id="1000"/>
            <p14:sldId id="1001"/>
            <p14:sldId id="1002"/>
            <p14:sldId id="1003"/>
            <p14:sldId id="1004"/>
            <p14:sldId id="1005"/>
          </p14:sldIdLst>
        </p14:section>
        <p14:section name="10 REST" id="{3D8F1F77-A608-B243-A242-15D898AC0154}">
          <p14:sldIdLst>
            <p14:sldId id="417"/>
            <p14:sldId id="979"/>
            <p14:sldId id="980"/>
            <p14:sldId id="981"/>
            <p14:sldId id="982"/>
            <p14:sldId id="983"/>
            <p14:sldId id="984"/>
            <p14:sldId id="985"/>
            <p14:sldId id="986"/>
            <p14:sldId id="1070"/>
            <p14:sldId id="1072"/>
            <p14:sldId id="1073"/>
            <p14:sldId id="1071"/>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13 Decorators" id="{38D6D4DD-930B-2345-A1BB-E80DF39D0853}">
          <p14:sldIdLst>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6"/>
            <p14:sldId id="1044"/>
            <p14:sldId id="1047"/>
            <p14:sldId id="1048"/>
            <p14:sldId id="1051"/>
            <p14:sldId id="1045"/>
          </p14:sldIdLst>
        </p14:section>
        <p14:section name="14 Decorators with Parameters" id="{0C640AEA-496A-0D49-9B2A-C08FD1621380}">
          <p14:sldIdLst>
            <p14:sldId id="1049"/>
            <p14:sldId id="1050"/>
            <p14:sldId id="1052"/>
            <p14:sldId id="1053"/>
            <p14:sldId id="1054"/>
            <p14:sldId id="1055"/>
          </p14:sldIdLst>
        </p14:section>
        <p14:section name="15 UnitTest" id="{0511CF4D-65B7-5541-BA19-D59875BF30E5}">
          <p14:sldIdLst>
            <p14:sldId id="1056"/>
            <p14:sldId id="1057"/>
            <p14:sldId id="1058"/>
            <p14:sldId id="1059"/>
            <p14:sldId id="1060"/>
            <p14:sldId id="1061"/>
          </p14:sldIdLst>
        </p14:section>
        <p14:section name="Examples" id="{11A75A5B-42BE-134E-B04B-8822427B1071}">
          <p14:sldIdLst>
            <p14:sldId id="374"/>
            <p14:sldId id="336"/>
          </p14:sldIdLst>
        </p14:section>
        <p14:section name="07 Command Line Args" id="{AD79AD76-AEDC-7046-B45B-EB6E2E97727D}">
          <p14:sldIdLst>
            <p14:sldId id="391"/>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2"/>
    <p:restoredTop sz="92430"/>
  </p:normalViewPr>
  <p:slideViewPr>
    <p:cSldViewPr snapToGrid="0" snapToObjects="1">
      <p:cViewPr varScale="1">
        <p:scale>
          <a:sx n="60" d="100"/>
          <a:sy n="60" d="100"/>
        </p:scale>
        <p:origin x="216" y="4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0710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09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42082643"/>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image" Target="../media/image4.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image" Target="../media/image3.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theme" Target="../theme/theme2.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9" r:id="rId3"/>
    <p:sldLayoutId id="2147483664" r:id="rId4"/>
    <p:sldLayoutId id="2147483665" r:id="rId5"/>
    <p:sldLayoutId id="2147483666" r:id="rId6"/>
    <p:sldLayoutId id="2147483667" r:id="rId7"/>
    <p:sldLayoutId id="2147483670" r:id="rId8"/>
    <p:sldLayoutId id="2147483671" r:id="rId9"/>
    <p:sldLayoutId id="2147483672" r:id="rId10"/>
    <p:sldLayoutId id="2147483673" r:id="rId11"/>
    <p:sldLayoutId id="2147483681" r:id="rId12"/>
    <p:sldLayoutId id="2147483676" r:id="rId13"/>
    <p:sldLayoutId id="2147483677" r:id="rId14"/>
    <p:sldLayoutId id="2147483679" r:id="rId15"/>
    <p:sldLayoutId id="2147483680" r:id="rId16"/>
    <p:sldLayoutId id="2147483745" r:id="rId17"/>
    <p:sldLayoutId id="2147483746" r:id="rId18"/>
    <p:sldLayoutId id="2147483747" r:id="rId19"/>
    <p:sldLayoutId id="2147483682" r:id="rId20"/>
    <p:sldLayoutId id="2147483687" r:id="rId21"/>
    <p:sldLayoutId id="2147483688" r:id="rId22"/>
    <p:sldLayoutId id="2147483691"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2" r:id="rId36"/>
    <p:sldLayoutId id="2147483713" r:id="rId37"/>
    <p:sldLayoutId id="2147483714" r:id="rId38"/>
    <p:sldLayoutId id="2147483715" r:id="rId39"/>
    <p:sldLayoutId id="2147483718" r:id="rId40"/>
    <p:sldLayoutId id="2147483719" r:id="rId41"/>
    <p:sldLayoutId id="2147483721" r:id="rId42"/>
    <p:sldLayoutId id="2147483722" r:id="rId43"/>
    <p:sldLayoutId id="2147483723" r:id="rId44"/>
    <p:sldLayoutId id="2147483724" r:id="rId45"/>
    <p:sldLayoutId id="2147483725" r:id="rId46"/>
    <p:sldLayoutId id="2147483726" r:id="rId47"/>
    <p:sldLayoutId id="2147483727" r:id="rId48"/>
    <p:sldLayoutId id="2147483728" r:id="rId49"/>
    <p:sldLayoutId id="2147483729" r:id="rId50"/>
    <p:sldLayoutId id="2147483730" r:id="rId51"/>
    <p:sldLayoutId id="2147483731" r:id="rId52"/>
    <p:sldLayoutId id="2147483734" r:id="rId53"/>
    <p:sldLayoutId id="2147483735" r:id="rId54"/>
    <p:sldLayoutId id="2147483736" r:id="rId55"/>
    <p:sldLayoutId id="2147483737" r:id="rId56"/>
    <p:sldLayoutId id="2147483740" r:id="rId57"/>
    <p:sldLayoutId id="2147483741" r:id="rId58"/>
    <p:sldLayoutId id="2147483743" r:id="rId5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 id="2147483781" r:id="rId31"/>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jinja.pocoo.org/" TargetMode="Externa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118.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iG6fr81xHKA?t=4m29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1.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endParaRPr lang="en-US" dirty="0"/>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10" name="Picture 9">
            <a:extLst>
              <a:ext uri="{FF2B5EF4-FFF2-40B4-BE49-F238E27FC236}">
                <a16:creationId xmlns:a16="http://schemas.microsoft.com/office/drawing/2014/main" id="{DB812CD4-CF00-604D-AC40-13564B47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8388284"/>
            <a:ext cx="16246475" cy="3638100"/>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HTTP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106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HTTP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web service API service using stock Python libraries </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(Python Package Index)</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110</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125</a:t>
            </a:fld>
            <a:endParaRPr lang="en-US"/>
          </a:p>
        </p:txBody>
      </p:sp>
    </p:spTree>
    <p:extLst>
      <p:ext uri="{BB962C8B-B14F-4D97-AF65-F5344CB8AC3E}">
        <p14:creationId xmlns:p14="http://schemas.microsoft.com/office/powerpoint/2010/main" val="989523733"/>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9633-1A11-DC42-B1A3-1390A6D705AE}"/>
              </a:ext>
            </a:extLst>
          </p:cNvPr>
          <p:cNvSpPr>
            <a:spLocks noGrp="1"/>
          </p:cNvSpPr>
          <p:nvPr>
            <p:ph type="title"/>
          </p:nvPr>
        </p:nvSpPr>
        <p:spPr/>
        <p:txBody>
          <a:bodyPr/>
          <a:lstStyle/>
          <a:p>
            <a:r>
              <a:rPr lang="en-US" dirty="0"/>
              <a:t>REST Client</a:t>
            </a:r>
          </a:p>
        </p:txBody>
      </p:sp>
      <p:sp>
        <p:nvSpPr>
          <p:cNvPr id="3" name="Text Placeholder 2">
            <a:extLst>
              <a:ext uri="{FF2B5EF4-FFF2-40B4-BE49-F238E27FC236}">
                <a16:creationId xmlns:a16="http://schemas.microsoft.com/office/drawing/2014/main" id="{99D34D06-DAC8-3B4C-83CF-D58CBB855480}"/>
              </a:ext>
            </a:extLst>
          </p:cNvPr>
          <p:cNvSpPr>
            <a:spLocks noGrp="1"/>
          </p:cNvSpPr>
          <p:nvPr>
            <p:ph type="body" idx="1"/>
          </p:nvPr>
        </p:nvSpPr>
        <p:spPr/>
        <p:txBody>
          <a:bodyPr/>
          <a:lstStyle/>
          <a:p>
            <a:r>
              <a:rPr lang="en-US" dirty="0"/>
              <a:t>A REST client is just an HTTP client that interacts within the rules and guidelines of the REST server</a:t>
            </a:r>
          </a:p>
          <a:p>
            <a:r>
              <a:rPr lang="en-US" dirty="0"/>
              <a:t>We already talked about how to create an HTTP client with requests</a:t>
            </a:r>
          </a:p>
          <a:p>
            <a:r>
              <a:rPr lang="en-US" dirty="0"/>
              <a:t>Now we can use those techniques on a RESTful server</a:t>
            </a:r>
          </a:p>
        </p:txBody>
      </p:sp>
      <p:sp>
        <p:nvSpPr>
          <p:cNvPr id="4" name="Slide Number Placeholder 3">
            <a:extLst>
              <a:ext uri="{FF2B5EF4-FFF2-40B4-BE49-F238E27FC236}">
                <a16:creationId xmlns:a16="http://schemas.microsoft.com/office/drawing/2014/main" id="{529A0EE7-7ACE-B146-BEA4-D3751E780619}"/>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8D32DCC-D8F9-2C40-989A-1E754A3241B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4574287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lab_rest_client.py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2318017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90052993"/>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129</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136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140</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141</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142</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143</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144</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145</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146</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147</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148</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C26-D345-104E-8CBB-61FA15E8D13A}"/>
              </a:ext>
            </a:extLst>
          </p:cNvPr>
          <p:cNvSpPr>
            <a:spLocks noGrp="1"/>
          </p:cNvSpPr>
          <p:nvPr>
            <p:ph type="title"/>
          </p:nvPr>
        </p:nvSpPr>
        <p:spPr/>
        <p:txBody>
          <a:bodyPr/>
          <a:lstStyle/>
          <a:p>
            <a:r>
              <a:rPr lang="en-US" dirty="0"/>
              <a:t>Decorators</a:t>
            </a:r>
          </a:p>
        </p:txBody>
      </p:sp>
      <p:sp>
        <p:nvSpPr>
          <p:cNvPr id="3" name="Text Placeholder 2">
            <a:extLst>
              <a:ext uri="{FF2B5EF4-FFF2-40B4-BE49-F238E27FC236}">
                <a16:creationId xmlns:a16="http://schemas.microsoft.com/office/drawing/2014/main" id="{D2FC31CD-D006-2C41-9FCF-EA0597BEFCB2}"/>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817518200"/>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68A0D3-8CEF-7743-B7CF-B00D7D487E13}"/>
              </a:ext>
            </a:extLst>
          </p:cNvPr>
          <p:cNvSpPr>
            <a:spLocks noGrp="1"/>
          </p:cNvSpPr>
          <p:nvPr>
            <p:ph type="title"/>
          </p:nvPr>
        </p:nvSpPr>
        <p:spPr/>
        <p:txBody>
          <a:bodyPr/>
          <a:lstStyle/>
          <a:p>
            <a:r>
              <a:rPr lang="en-US" dirty="0"/>
              <a:t>We all know about functions…</a:t>
            </a:r>
          </a:p>
        </p:txBody>
      </p:sp>
      <p:sp>
        <p:nvSpPr>
          <p:cNvPr id="6" name="Text Placeholder 5">
            <a:extLst>
              <a:ext uri="{FF2B5EF4-FFF2-40B4-BE49-F238E27FC236}">
                <a16:creationId xmlns:a16="http://schemas.microsoft.com/office/drawing/2014/main" id="{DF69922A-B755-7040-B24B-439638913FB8}"/>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E47FE67-5B5E-E147-94DB-E2D94737E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270" y="3413642"/>
            <a:ext cx="5353730" cy="3444358"/>
          </a:xfrm>
          <a:prstGeom prst="rect">
            <a:avLst/>
          </a:prstGeom>
        </p:spPr>
      </p:pic>
    </p:spTree>
    <p:extLst>
      <p:ext uri="{BB962C8B-B14F-4D97-AF65-F5344CB8AC3E}">
        <p14:creationId xmlns:p14="http://schemas.microsoft.com/office/powerpoint/2010/main" val="3541428637"/>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F5E58-37FB-074A-BA04-FDA18689F64F}"/>
              </a:ext>
            </a:extLst>
          </p:cNvPr>
          <p:cNvSpPr>
            <a:spLocks noGrp="1"/>
          </p:cNvSpPr>
          <p:nvPr>
            <p:ph type="title"/>
          </p:nvPr>
        </p:nvSpPr>
        <p:spPr/>
        <p:txBody>
          <a:bodyPr/>
          <a:lstStyle/>
          <a:p>
            <a:r>
              <a:rPr lang="en-US" dirty="0"/>
              <a:t>Scope (and namespace)</a:t>
            </a:r>
          </a:p>
        </p:txBody>
      </p:sp>
      <p:sp>
        <p:nvSpPr>
          <p:cNvPr id="5" name="Text Placeholder 4">
            <a:extLst>
              <a:ext uri="{FF2B5EF4-FFF2-40B4-BE49-F238E27FC236}">
                <a16:creationId xmlns:a16="http://schemas.microsoft.com/office/drawing/2014/main" id="{8B9CDF21-FE58-8F4E-855D-33D1BD7F6928}"/>
              </a:ext>
            </a:extLst>
          </p:cNvPr>
          <p:cNvSpPr>
            <a:spLocks noGrp="1"/>
          </p:cNvSpPr>
          <p:nvPr>
            <p:ph type="body" idx="1"/>
          </p:nvPr>
        </p:nvSpPr>
        <p:spPr/>
        <p:txBody>
          <a:bodyPr/>
          <a:lstStyle/>
          <a:p>
            <a:r>
              <a:rPr lang="en-US" dirty="0"/>
              <a:t>Identifiers (names) are looked up in the namespace</a:t>
            </a:r>
          </a:p>
          <a:p>
            <a:r>
              <a:rPr lang="en-US" dirty="0"/>
              <a:t>Local, nonlocal, to global in steps</a:t>
            </a:r>
          </a:p>
          <a:p>
            <a:r>
              <a:rPr lang="en-US" dirty="0"/>
              <a:t>First occurrence found wins</a:t>
            </a:r>
          </a:p>
          <a:p>
            <a:endParaRPr lang="en-US" dirty="0"/>
          </a:p>
        </p:txBody>
      </p:sp>
      <p:sp>
        <p:nvSpPr>
          <p:cNvPr id="6" name="Text Placeholder 5">
            <a:extLst>
              <a:ext uri="{FF2B5EF4-FFF2-40B4-BE49-F238E27FC236}">
                <a16:creationId xmlns:a16="http://schemas.microsoft.com/office/drawing/2014/main" id="{07EB0329-727A-AF44-965E-CDD364D7736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69796D43-252E-8C46-8C73-045109C3E339}"/>
              </a:ext>
            </a:extLst>
          </p:cNvPr>
          <p:cNvPicPr>
            <a:picLocks noChangeAspect="1"/>
          </p:cNvPicPr>
          <p:nvPr/>
        </p:nvPicPr>
        <p:blipFill>
          <a:blip r:embed="rId2"/>
          <a:stretch>
            <a:fillRect/>
          </a:stretch>
        </p:blipFill>
        <p:spPr>
          <a:xfrm>
            <a:off x="8829454" y="4916966"/>
            <a:ext cx="6375104" cy="4894019"/>
          </a:xfrm>
          <a:prstGeom prst="rect">
            <a:avLst/>
          </a:prstGeom>
        </p:spPr>
      </p:pic>
    </p:spTree>
    <p:extLst>
      <p:ext uri="{BB962C8B-B14F-4D97-AF65-F5344CB8AC3E}">
        <p14:creationId xmlns:p14="http://schemas.microsoft.com/office/powerpoint/2010/main" val="3095533813"/>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3682-E7C6-134F-A37D-E9A5AB57BD53}"/>
              </a:ext>
            </a:extLst>
          </p:cNvPr>
          <p:cNvSpPr>
            <a:spLocks noGrp="1"/>
          </p:cNvSpPr>
          <p:nvPr>
            <p:ph type="title"/>
          </p:nvPr>
        </p:nvSpPr>
        <p:spPr/>
        <p:txBody>
          <a:bodyPr/>
          <a:lstStyle/>
          <a:p>
            <a:r>
              <a:rPr lang="en-US" dirty="0"/>
              <a:t>Scope (</a:t>
            </a:r>
            <a:r>
              <a:rPr lang="en-US" dirty="0" err="1"/>
              <a:t>globals</a:t>
            </a:r>
            <a:r>
              <a:rPr lang="en-US" dirty="0"/>
              <a:t>)</a:t>
            </a:r>
          </a:p>
        </p:txBody>
      </p:sp>
      <p:sp>
        <p:nvSpPr>
          <p:cNvPr id="3" name="Text Placeholder 2">
            <a:extLst>
              <a:ext uri="{FF2B5EF4-FFF2-40B4-BE49-F238E27FC236}">
                <a16:creationId xmlns:a16="http://schemas.microsoft.com/office/drawing/2014/main" id="{4C6E93D4-F66A-6043-BB1F-010E8476D3D8}"/>
              </a:ext>
            </a:extLst>
          </p:cNvPr>
          <p:cNvSpPr>
            <a:spLocks noGrp="1"/>
          </p:cNvSpPr>
          <p:nvPr>
            <p:ph type="body" idx="1"/>
          </p:nvPr>
        </p:nvSpPr>
        <p:spPr/>
        <p:txBody>
          <a:bodyPr/>
          <a:lstStyle/>
          <a:p>
            <a:r>
              <a:rPr lang="en-US" dirty="0"/>
              <a:t>We can still access global identifiers inside a local scope</a:t>
            </a:r>
          </a:p>
        </p:txBody>
      </p:sp>
      <p:sp>
        <p:nvSpPr>
          <p:cNvPr id="4" name="Slide Number Placeholder 3">
            <a:extLst>
              <a:ext uri="{FF2B5EF4-FFF2-40B4-BE49-F238E27FC236}">
                <a16:creationId xmlns:a16="http://schemas.microsoft.com/office/drawing/2014/main" id="{4F95B33B-2485-F34D-9A62-E3CF2DF6526D}"/>
              </a:ext>
            </a:extLst>
          </p:cNvPr>
          <p:cNvSpPr>
            <a:spLocks noGrp="1"/>
          </p:cNvSpPr>
          <p:nvPr>
            <p:ph type="sldNum" sz="quarter" idx="2"/>
          </p:nvPr>
        </p:nvSpPr>
        <p:spPr/>
        <p:txBody>
          <a:bodyPr/>
          <a:lstStyle/>
          <a:p>
            <a:fld id="{86CB4B4D-7CA3-9044-876B-883B54F8677D}" type="slidenum">
              <a:rPr lang="en-US" smtClean="0"/>
              <a:t>153</a:t>
            </a:fld>
            <a:endParaRPr lang="en-US"/>
          </a:p>
        </p:txBody>
      </p:sp>
      <p:sp>
        <p:nvSpPr>
          <p:cNvPr id="5" name="Text Placeholder 4">
            <a:extLst>
              <a:ext uri="{FF2B5EF4-FFF2-40B4-BE49-F238E27FC236}">
                <a16:creationId xmlns:a16="http://schemas.microsoft.com/office/drawing/2014/main" id="{06AF6109-58A0-DA40-A35C-C83E2BEFF5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2F397E5-EBEE-E240-8F65-5831B5D8520E}"/>
              </a:ext>
            </a:extLst>
          </p:cNvPr>
          <p:cNvPicPr>
            <a:picLocks noChangeAspect="1"/>
          </p:cNvPicPr>
          <p:nvPr/>
        </p:nvPicPr>
        <p:blipFill>
          <a:blip r:embed="rId2"/>
          <a:stretch>
            <a:fillRect/>
          </a:stretch>
        </p:blipFill>
        <p:spPr>
          <a:xfrm>
            <a:off x="7937896" y="4673451"/>
            <a:ext cx="7119985" cy="4683199"/>
          </a:xfrm>
          <a:prstGeom prst="rect">
            <a:avLst/>
          </a:prstGeom>
        </p:spPr>
      </p:pic>
    </p:spTree>
    <p:extLst>
      <p:ext uri="{BB962C8B-B14F-4D97-AF65-F5344CB8AC3E}">
        <p14:creationId xmlns:p14="http://schemas.microsoft.com/office/powerpoint/2010/main" val="2467367333"/>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B2C4-0EF2-0643-9234-32D7E7567741}"/>
              </a:ext>
            </a:extLst>
          </p:cNvPr>
          <p:cNvSpPr>
            <a:spLocks noGrp="1"/>
          </p:cNvSpPr>
          <p:nvPr>
            <p:ph type="title"/>
          </p:nvPr>
        </p:nvSpPr>
        <p:spPr/>
        <p:txBody>
          <a:bodyPr/>
          <a:lstStyle/>
          <a:p>
            <a:r>
              <a:rPr lang="en-US" dirty="0"/>
              <a:t>Scope (global shadowing)</a:t>
            </a:r>
          </a:p>
        </p:txBody>
      </p:sp>
      <p:sp>
        <p:nvSpPr>
          <p:cNvPr id="3" name="Text Placeholder 2">
            <a:extLst>
              <a:ext uri="{FF2B5EF4-FFF2-40B4-BE49-F238E27FC236}">
                <a16:creationId xmlns:a16="http://schemas.microsoft.com/office/drawing/2014/main" id="{FB8357FA-9FA1-3C46-AE72-4CE86FC02550}"/>
              </a:ext>
            </a:extLst>
          </p:cNvPr>
          <p:cNvSpPr>
            <a:spLocks noGrp="1"/>
          </p:cNvSpPr>
          <p:nvPr>
            <p:ph type="body" idx="1"/>
          </p:nvPr>
        </p:nvSpPr>
        <p:spPr/>
        <p:txBody>
          <a:bodyPr/>
          <a:lstStyle/>
          <a:p>
            <a:r>
              <a:rPr lang="en-US" dirty="0"/>
              <a:t>If we try to assign the global identifier in a local scope it won’t necessarily do what we want</a:t>
            </a:r>
          </a:p>
        </p:txBody>
      </p:sp>
      <p:sp>
        <p:nvSpPr>
          <p:cNvPr id="4" name="Slide Number Placeholder 3">
            <a:extLst>
              <a:ext uri="{FF2B5EF4-FFF2-40B4-BE49-F238E27FC236}">
                <a16:creationId xmlns:a16="http://schemas.microsoft.com/office/drawing/2014/main" id="{EC15BA52-67C9-3542-90BE-09EA3E090E68}"/>
              </a:ext>
            </a:extLst>
          </p:cNvPr>
          <p:cNvSpPr>
            <a:spLocks noGrp="1"/>
          </p:cNvSpPr>
          <p:nvPr>
            <p:ph type="sldNum" sz="quarter" idx="2"/>
          </p:nvPr>
        </p:nvSpPr>
        <p:spPr/>
        <p:txBody>
          <a:bodyPr/>
          <a:lstStyle/>
          <a:p>
            <a:fld id="{86CB4B4D-7CA3-9044-876B-883B54F8677D}" type="slidenum">
              <a:rPr lang="en-US" smtClean="0"/>
              <a:t>154</a:t>
            </a:fld>
            <a:endParaRPr lang="en-US"/>
          </a:p>
        </p:txBody>
      </p:sp>
      <p:sp>
        <p:nvSpPr>
          <p:cNvPr id="5" name="Text Placeholder 4">
            <a:extLst>
              <a:ext uri="{FF2B5EF4-FFF2-40B4-BE49-F238E27FC236}">
                <a16:creationId xmlns:a16="http://schemas.microsoft.com/office/drawing/2014/main" id="{1A354DB4-F53E-5147-96ED-F22C860A755D}"/>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1B9022A-C734-D748-9EAB-7D213706F591}"/>
              </a:ext>
            </a:extLst>
          </p:cNvPr>
          <p:cNvPicPr>
            <a:picLocks noChangeAspect="1"/>
          </p:cNvPicPr>
          <p:nvPr/>
        </p:nvPicPr>
        <p:blipFill>
          <a:blip r:embed="rId2"/>
          <a:stretch>
            <a:fillRect/>
          </a:stretch>
        </p:blipFill>
        <p:spPr>
          <a:xfrm>
            <a:off x="8309787" y="4635499"/>
            <a:ext cx="7146218" cy="5146453"/>
          </a:xfrm>
          <a:prstGeom prst="rect">
            <a:avLst/>
          </a:prstGeom>
        </p:spPr>
      </p:pic>
    </p:spTree>
    <p:extLst>
      <p:ext uri="{BB962C8B-B14F-4D97-AF65-F5344CB8AC3E}">
        <p14:creationId xmlns:p14="http://schemas.microsoft.com/office/powerpoint/2010/main" val="90540450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6DE4-1BB2-E549-B52C-DEB7A21225C5}"/>
              </a:ext>
            </a:extLst>
          </p:cNvPr>
          <p:cNvSpPr>
            <a:spLocks noGrp="1"/>
          </p:cNvSpPr>
          <p:nvPr>
            <p:ph type="title"/>
          </p:nvPr>
        </p:nvSpPr>
        <p:spPr>
          <a:xfrm>
            <a:off x="1219361" y="152646"/>
            <a:ext cx="21948459" cy="2273301"/>
          </a:xfrm>
        </p:spPr>
        <p:txBody>
          <a:bodyPr/>
          <a:lstStyle/>
          <a:p>
            <a:r>
              <a:rPr lang="en-US" dirty="0"/>
              <a:t>Lifetime of Identifiers</a:t>
            </a:r>
          </a:p>
        </p:txBody>
      </p:sp>
      <p:sp>
        <p:nvSpPr>
          <p:cNvPr id="3" name="Text Placeholder 2">
            <a:extLst>
              <a:ext uri="{FF2B5EF4-FFF2-40B4-BE49-F238E27FC236}">
                <a16:creationId xmlns:a16="http://schemas.microsoft.com/office/drawing/2014/main" id="{F5F5AEC6-57D2-7745-9F15-5F7AD1D9F2EA}"/>
              </a:ext>
            </a:extLst>
          </p:cNvPr>
          <p:cNvSpPr>
            <a:spLocks noGrp="1"/>
          </p:cNvSpPr>
          <p:nvPr>
            <p:ph type="body" idx="1"/>
          </p:nvPr>
        </p:nvSpPr>
        <p:spPr/>
        <p:txBody>
          <a:bodyPr/>
          <a:lstStyle/>
          <a:p>
            <a:r>
              <a:rPr lang="en-US" dirty="0"/>
              <a:t>Identifiers exist as long as they are in scope</a:t>
            </a:r>
          </a:p>
        </p:txBody>
      </p:sp>
      <p:sp>
        <p:nvSpPr>
          <p:cNvPr id="4" name="Slide Number Placeholder 3">
            <a:extLst>
              <a:ext uri="{FF2B5EF4-FFF2-40B4-BE49-F238E27FC236}">
                <a16:creationId xmlns:a16="http://schemas.microsoft.com/office/drawing/2014/main" id="{CB85FCFC-458B-8944-8CAE-231B115F221F}"/>
              </a:ext>
            </a:extLst>
          </p:cNvPr>
          <p:cNvSpPr>
            <a:spLocks noGrp="1"/>
          </p:cNvSpPr>
          <p:nvPr>
            <p:ph type="sldNum" sz="quarter" idx="2"/>
          </p:nvPr>
        </p:nvSpPr>
        <p:spPr/>
        <p:txBody>
          <a:bodyPr/>
          <a:lstStyle/>
          <a:p>
            <a:fld id="{86CB4B4D-7CA3-9044-876B-883B54F8677D}" type="slidenum">
              <a:rPr lang="en-US" smtClean="0"/>
              <a:t>155</a:t>
            </a:fld>
            <a:endParaRPr lang="en-US"/>
          </a:p>
        </p:txBody>
      </p:sp>
      <p:sp>
        <p:nvSpPr>
          <p:cNvPr id="5" name="Text Placeholder 4">
            <a:extLst>
              <a:ext uri="{FF2B5EF4-FFF2-40B4-BE49-F238E27FC236}">
                <a16:creationId xmlns:a16="http://schemas.microsoft.com/office/drawing/2014/main" id="{148ABA99-D88C-7C4B-8E3E-3529B70A6B3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58564F-5443-6343-A963-B84804EC95D1}"/>
              </a:ext>
            </a:extLst>
          </p:cNvPr>
          <p:cNvPicPr>
            <a:picLocks noChangeAspect="1"/>
          </p:cNvPicPr>
          <p:nvPr/>
        </p:nvPicPr>
        <p:blipFill>
          <a:blip r:embed="rId2"/>
          <a:stretch>
            <a:fillRect/>
          </a:stretch>
        </p:blipFill>
        <p:spPr>
          <a:xfrm>
            <a:off x="6923420" y="4414136"/>
            <a:ext cx="8537296" cy="4389622"/>
          </a:xfrm>
          <a:prstGeom prst="rect">
            <a:avLst/>
          </a:prstGeom>
        </p:spPr>
      </p:pic>
    </p:spTree>
    <p:extLst>
      <p:ext uri="{BB962C8B-B14F-4D97-AF65-F5344CB8AC3E}">
        <p14:creationId xmlns:p14="http://schemas.microsoft.com/office/powerpoint/2010/main" val="1931177288"/>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A183-FE01-E74B-A52C-7817A7CF815C}"/>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9E453F70-1E03-034B-A65B-A8FF5DF121B7}"/>
              </a:ext>
            </a:extLst>
          </p:cNvPr>
          <p:cNvSpPr>
            <a:spLocks noGrp="1"/>
          </p:cNvSpPr>
          <p:nvPr>
            <p:ph type="body" idx="1"/>
          </p:nvPr>
        </p:nvSpPr>
        <p:spPr/>
        <p:txBody>
          <a:bodyPr/>
          <a:lstStyle/>
          <a:p>
            <a:r>
              <a:rPr lang="en-US" dirty="0"/>
              <a:t>Become local variables to the function</a:t>
            </a:r>
          </a:p>
        </p:txBody>
      </p:sp>
      <p:sp>
        <p:nvSpPr>
          <p:cNvPr id="4" name="Slide Number Placeholder 3">
            <a:extLst>
              <a:ext uri="{FF2B5EF4-FFF2-40B4-BE49-F238E27FC236}">
                <a16:creationId xmlns:a16="http://schemas.microsoft.com/office/drawing/2014/main" id="{C3B75A2F-176D-4C4D-8E9A-66EF0D0722F5}"/>
              </a:ext>
            </a:extLst>
          </p:cNvPr>
          <p:cNvSpPr>
            <a:spLocks noGrp="1"/>
          </p:cNvSpPr>
          <p:nvPr>
            <p:ph type="sldNum" sz="quarter" idx="2"/>
          </p:nvPr>
        </p:nvSpPr>
        <p:spPr/>
        <p:txBody>
          <a:bodyPr/>
          <a:lstStyle/>
          <a:p>
            <a:fld id="{86CB4B4D-7CA3-9044-876B-883B54F8677D}" type="slidenum">
              <a:rPr lang="en-US" smtClean="0"/>
              <a:t>156</a:t>
            </a:fld>
            <a:endParaRPr lang="en-US"/>
          </a:p>
        </p:txBody>
      </p:sp>
      <p:sp>
        <p:nvSpPr>
          <p:cNvPr id="5" name="Text Placeholder 4">
            <a:extLst>
              <a:ext uri="{FF2B5EF4-FFF2-40B4-BE49-F238E27FC236}">
                <a16:creationId xmlns:a16="http://schemas.microsoft.com/office/drawing/2014/main" id="{A088C61D-E443-6F4F-AE6D-FD12F06B6E0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3FD7A00-181E-1F45-8AF2-40F910FFDD8E}"/>
              </a:ext>
            </a:extLst>
          </p:cNvPr>
          <p:cNvPicPr>
            <a:picLocks noChangeAspect="1"/>
          </p:cNvPicPr>
          <p:nvPr/>
        </p:nvPicPr>
        <p:blipFill>
          <a:blip r:embed="rId2"/>
          <a:stretch>
            <a:fillRect/>
          </a:stretch>
        </p:blipFill>
        <p:spPr>
          <a:xfrm>
            <a:off x="7214881" y="3860061"/>
            <a:ext cx="7914891" cy="4050562"/>
          </a:xfrm>
          <a:prstGeom prst="rect">
            <a:avLst/>
          </a:prstGeom>
        </p:spPr>
      </p:pic>
    </p:spTree>
    <p:extLst>
      <p:ext uri="{BB962C8B-B14F-4D97-AF65-F5344CB8AC3E}">
        <p14:creationId xmlns:p14="http://schemas.microsoft.com/office/powerpoint/2010/main" val="1617612020"/>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D1EF-6DC2-814F-884F-5DAEF74DF462}"/>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A471957D-4FDE-554A-9684-95C5371C9C6B}"/>
              </a:ext>
            </a:extLst>
          </p:cNvPr>
          <p:cNvSpPr>
            <a:spLocks noGrp="1"/>
          </p:cNvSpPr>
          <p:nvPr>
            <p:ph type="body" idx="1"/>
          </p:nvPr>
        </p:nvSpPr>
        <p:spPr/>
        <p:txBody>
          <a:bodyPr/>
          <a:lstStyle/>
          <a:p>
            <a:r>
              <a:rPr lang="en-US" dirty="0"/>
              <a:t>Have names and </a:t>
            </a:r>
            <a:r>
              <a:rPr lang="en-US" dirty="0" err="1"/>
              <a:t>args</a:t>
            </a:r>
            <a:endParaRPr lang="en-US" dirty="0"/>
          </a:p>
        </p:txBody>
      </p:sp>
      <p:sp>
        <p:nvSpPr>
          <p:cNvPr id="4" name="Slide Number Placeholder 3">
            <a:extLst>
              <a:ext uri="{FF2B5EF4-FFF2-40B4-BE49-F238E27FC236}">
                <a16:creationId xmlns:a16="http://schemas.microsoft.com/office/drawing/2014/main" id="{D5EC756B-AA6A-CE4D-AFF4-B41A3808EFDB}"/>
              </a:ext>
            </a:extLst>
          </p:cNvPr>
          <p:cNvSpPr>
            <a:spLocks noGrp="1"/>
          </p:cNvSpPr>
          <p:nvPr>
            <p:ph type="sldNum" sz="quarter" idx="2"/>
          </p:nvPr>
        </p:nvSpPr>
        <p:spPr/>
        <p:txBody>
          <a:bodyPr/>
          <a:lstStyle/>
          <a:p>
            <a:fld id="{86CB4B4D-7CA3-9044-876B-883B54F8677D}" type="slidenum">
              <a:rPr lang="en-US" smtClean="0"/>
              <a:t>157</a:t>
            </a:fld>
            <a:endParaRPr lang="en-US"/>
          </a:p>
        </p:txBody>
      </p:sp>
      <p:sp>
        <p:nvSpPr>
          <p:cNvPr id="5" name="Text Placeholder 4">
            <a:extLst>
              <a:ext uri="{FF2B5EF4-FFF2-40B4-BE49-F238E27FC236}">
                <a16:creationId xmlns:a16="http://schemas.microsoft.com/office/drawing/2014/main" id="{4DD2F8A6-5420-4A44-BED1-27B874F8F0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A77B923-E9D0-3449-B851-E211CD7F9D91}"/>
              </a:ext>
            </a:extLst>
          </p:cNvPr>
          <p:cNvPicPr>
            <a:picLocks noChangeAspect="1"/>
          </p:cNvPicPr>
          <p:nvPr/>
        </p:nvPicPr>
        <p:blipFill>
          <a:blip r:embed="rId2"/>
          <a:stretch>
            <a:fillRect/>
          </a:stretch>
        </p:blipFill>
        <p:spPr>
          <a:xfrm>
            <a:off x="7370825" y="4758365"/>
            <a:ext cx="7251719" cy="5555216"/>
          </a:xfrm>
          <a:prstGeom prst="rect">
            <a:avLst/>
          </a:prstGeom>
        </p:spPr>
      </p:pic>
    </p:spTree>
    <p:extLst>
      <p:ext uri="{BB962C8B-B14F-4D97-AF65-F5344CB8AC3E}">
        <p14:creationId xmlns:p14="http://schemas.microsoft.com/office/powerpoint/2010/main" val="1387537169"/>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B16A-FD41-F740-BD12-E2B94C58FF89}"/>
              </a:ext>
            </a:extLst>
          </p:cNvPr>
          <p:cNvSpPr>
            <a:spLocks noGrp="1"/>
          </p:cNvSpPr>
          <p:nvPr>
            <p:ph type="title"/>
          </p:nvPr>
        </p:nvSpPr>
        <p:spPr/>
        <p:txBody>
          <a:bodyPr/>
          <a:lstStyle/>
          <a:p>
            <a:r>
              <a:rPr lang="en-US" dirty="0"/>
              <a:t>Nested Functions</a:t>
            </a:r>
          </a:p>
        </p:txBody>
      </p:sp>
      <p:sp>
        <p:nvSpPr>
          <p:cNvPr id="3" name="Text Placeholder 2">
            <a:extLst>
              <a:ext uri="{FF2B5EF4-FFF2-40B4-BE49-F238E27FC236}">
                <a16:creationId xmlns:a16="http://schemas.microsoft.com/office/drawing/2014/main" id="{D304C33F-226E-E34D-972E-C93A74955075}"/>
              </a:ext>
            </a:extLst>
          </p:cNvPr>
          <p:cNvSpPr>
            <a:spLocks noGrp="1"/>
          </p:cNvSpPr>
          <p:nvPr>
            <p:ph type="body" idx="1"/>
          </p:nvPr>
        </p:nvSpPr>
        <p:spPr/>
        <p:txBody>
          <a:bodyPr/>
          <a:lstStyle/>
          <a:p>
            <a:r>
              <a:rPr lang="en-US" dirty="0"/>
              <a:t>We can define functions within functions</a:t>
            </a:r>
          </a:p>
          <a:p>
            <a:r>
              <a:rPr lang="en-US" dirty="0"/>
              <a:t>Identifier lifetime and scoping rules still apply</a:t>
            </a:r>
          </a:p>
          <a:p>
            <a:r>
              <a:rPr lang="en-US" dirty="0"/>
              <a:t>Remember that “nonlocal” keyword?</a:t>
            </a:r>
          </a:p>
          <a:p>
            <a:endParaRPr lang="en-US" dirty="0"/>
          </a:p>
        </p:txBody>
      </p:sp>
      <p:sp>
        <p:nvSpPr>
          <p:cNvPr id="4" name="Slide Number Placeholder 3">
            <a:extLst>
              <a:ext uri="{FF2B5EF4-FFF2-40B4-BE49-F238E27FC236}">
                <a16:creationId xmlns:a16="http://schemas.microsoft.com/office/drawing/2014/main" id="{72F888A1-21D8-4F47-8A74-3976DA8AB15F}"/>
              </a:ext>
            </a:extLst>
          </p:cNvPr>
          <p:cNvSpPr>
            <a:spLocks noGrp="1"/>
          </p:cNvSpPr>
          <p:nvPr>
            <p:ph type="sldNum" sz="quarter" idx="2"/>
          </p:nvPr>
        </p:nvSpPr>
        <p:spPr/>
        <p:txBody>
          <a:bodyPr/>
          <a:lstStyle/>
          <a:p>
            <a:fld id="{86CB4B4D-7CA3-9044-876B-883B54F8677D}" type="slidenum">
              <a:rPr lang="en-US" smtClean="0"/>
              <a:t>158</a:t>
            </a:fld>
            <a:endParaRPr lang="en-US"/>
          </a:p>
        </p:txBody>
      </p:sp>
      <p:sp>
        <p:nvSpPr>
          <p:cNvPr id="5" name="Text Placeholder 4">
            <a:extLst>
              <a:ext uri="{FF2B5EF4-FFF2-40B4-BE49-F238E27FC236}">
                <a16:creationId xmlns:a16="http://schemas.microsoft.com/office/drawing/2014/main" id="{8A0B30E4-9A8E-074D-8300-2884CEAF30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3A954B3-D9CA-AB4F-934E-410EBDAA9730}"/>
              </a:ext>
            </a:extLst>
          </p:cNvPr>
          <p:cNvPicPr>
            <a:picLocks noChangeAspect="1"/>
          </p:cNvPicPr>
          <p:nvPr/>
        </p:nvPicPr>
        <p:blipFill>
          <a:blip r:embed="rId2"/>
          <a:stretch>
            <a:fillRect/>
          </a:stretch>
        </p:blipFill>
        <p:spPr>
          <a:xfrm>
            <a:off x="9156183" y="5247015"/>
            <a:ext cx="6071634" cy="5008240"/>
          </a:xfrm>
          <a:prstGeom prst="rect">
            <a:avLst/>
          </a:prstGeom>
        </p:spPr>
      </p:pic>
    </p:spTree>
    <p:extLst>
      <p:ext uri="{BB962C8B-B14F-4D97-AF65-F5344CB8AC3E}">
        <p14:creationId xmlns:p14="http://schemas.microsoft.com/office/powerpoint/2010/main" val="2131774026"/>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328F-8743-044E-8B1F-CF0137420373}"/>
              </a:ext>
            </a:extLst>
          </p:cNvPr>
          <p:cNvSpPr>
            <a:spLocks noGrp="1"/>
          </p:cNvSpPr>
          <p:nvPr>
            <p:ph type="title"/>
          </p:nvPr>
        </p:nvSpPr>
        <p:spPr/>
        <p:txBody>
          <a:bodyPr/>
          <a:lstStyle/>
          <a:p>
            <a:r>
              <a:rPr lang="en-US" dirty="0"/>
              <a:t>Functions are objects</a:t>
            </a:r>
          </a:p>
        </p:txBody>
      </p:sp>
      <p:sp>
        <p:nvSpPr>
          <p:cNvPr id="3" name="Text Placeholder 2">
            <a:extLst>
              <a:ext uri="{FF2B5EF4-FFF2-40B4-BE49-F238E27FC236}">
                <a16:creationId xmlns:a16="http://schemas.microsoft.com/office/drawing/2014/main" id="{C4B65063-857A-1348-A065-5733568AF4EA}"/>
              </a:ext>
            </a:extLst>
          </p:cNvPr>
          <p:cNvSpPr>
            <a:spLocks noGrp="1"/>
          </p:cNvSpPr>
          <p:nvPr>
            <p:ph type="body" idx="1"/>
          </p:nvPr>
        </p:nvSpPr>
        <p:spPr/>
        <p:txBody>
          <a:bodyPr/>
          <a:lstStyle/>
          <a:p>
            <a:r>
              <a:rPr lang="en-US" dirty="0"/>
              <a:t>Just like everything else in Python</a:t>
            </a:r>
          </a:p>
        </p:txBody>
      </p:sp>
      <p:sp>
        <p:nvSpPr>
          <p:cNvPr id="4" name="Slide Number Placeholder 3">
            <a:extLst>
              <a:ext uri="{FF2B5EF4-FFF2-40B4-BE49-F238E27FC236}">
                <a16:creationId xmlns:a16="http://schemas.microsoft.com/office/drawing/2014/main" id="{1BEE0397-AE7E-5C4B-865F-08DE123AE15E}"/>
              </a:ext>
            </a:extLst>
          </p:cNvPr>
          <p:cNvSpPr>
            <a:spLocks noGrp="1"/>
          </p:cNvSpPr>
          <p:nvPr>
            <p:ph type="sldNum" sz="quarter" idx="2"/>
          </p:nvPr>
        </p:nvSpPr>
        <p:spPr/>
        <p:txBody>
          <a:bodyPr/>
          <a:lstStyle/>
          <a:p>
            <a:fld id="{86CB4B4D-7CA3-9044-876B-883B54F8677D}" type="slidenum">
              <a:rPr lang="en-US" smtClean="0"/>
              <a:t>159</a:t>
            </a:fld>
            <a:endParaRPr lang="en-US"/>
          </a:p>
        </p:txBody>
      </p:sp>
      <p:sp>
        <p:nvSpPr>
          <p:cNvPr id="5" name="Text Placeholder 4">
            <a:extLst>
              <a:ext uri="{FF2B5EF4-FFF2-40B4-BE49-F238E27FC236}">
                <a16:creationId xmlns:a16="http://schemas.microsoft.com/office/drawing/2014/main" id="{38C55824-D911-CA49-9772-3206D8B1C91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D2E7792-9B80-204F-B2E1-4E3E4918458A}"/>
              </a:ext>
            </a:extLst>
          </p:cNvPr>
          <p:cNvPicPr>
            <a:picLocks noChangeAspect="1"/>
          </p:cNvPicPr>
          <p:nvPr/>
        </p:nvPicPr>
        <p:blipFill>
          <a:blip r:embed="rId2"/>
          <a:stretch>
            <a:fillRect/>
          </a:stretch>
        </p:blipFill>
        <p:spPr>
          <a:xfrm>
            <a:off x="7708899" y="3682556"/>
            <a:ext cx="11099323" cy="3930355"/>
          </a:xfrm>
          <a:prstGeom prst="rect">
            <a:avLst/>
          </a:prstGeom>
        </p:spPr>
      </p:pic>
    </p:spTree>
    <p:extLst>
      <p:ext uri="{BB962C8B-B14F-4D97-AF65-F5344CB8AC3E}">
        <p14:creationId xmlns:p14="http://schemas.microsoft.com/office/powerpoint/2010/main" val="15243269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D168-E14C-7447-8DB0-7B565AFD6DAA}"/>
              </a:ext>
            </a:extLst>
          </p:cNvPr>
          <p:cNvSpPr>
            <a:spLocks noGrp="1"/>
          </p:cNvSpPr>
          <p:nvPr>
            <p:ph type="title"/>
          </p:nvPr>
        </p:nvSpPr>
        <p:spPr/>
        <p:txBody>
          <a:bodyPr/>
          <a:lstStyle/>
          <a:p>
            <a:r>
              <a:rPr lang="en-US" dirty="0"/>
              <a:t>Treating Functions as the Objects they are</a:t>
            </a:r>
          </a:p>
        </p:txBody>
      </p:sp>
      <p:sp>
        <p:nvSpPr>
          <p:cNvPr id="3" name="Text Placeholder 2">
            <a:extLst>
              <a:ext uri="{FF2B5EF4-FFF2-40B4-BE49-F238E27FC236}">
                <a16:creationId xmlns:a16="http://schemas.microsoft.com/office/drawing/2014/main" id="{AD602564-93EC-1849-BAA2-C523983B1D88}"/>
              </a:ext>
            </a:extLst>
          </p:cNvPr>
          <p:cNvSpPr>
            <a:spLocks noGrp="1"/>
          </p:cNvSpPr>
          <p:nvPr>
            <p:ph type="body" idx="1"/>
          </p:nvPr>
        </p:nvSpPr>
        <p:spPr/>
        <p:txBody>
          <a:bodyPr/>
          <a:lstStyle/>
          <a:p>
            <a:r>
              <a:rPr lang="en-US" dirty="0"/>
              <a:t>We can use functions just like integers and other primitives</a:t>
            </a:r>
          </a:p>
        </p:txBody>
      </p:sp>
      <p:sp>
        <p:nvSpPr>
          <p:cNvPr id="4" name="Slide Number Placeholder 3">
            <a:extLst>
              <a:ext uri="{FF2B5EF4-FFF2-40B4-BE49-F238E27FC236}">
                <a16:creationId xmlns:a16="http://schemas.microsoft.com/office/drawing/2014/main" id="{B0E46F62-EB08-5F49-91D2-65806936AFA0}"/>
              </a:ext>
            </a:extLst>
          </p:cNvPr>
          <p:cNvSpPr>
            <a:spLocks noGrp="1"/>
          </p:cNvSpPr>
          <p:nvPr>
            <p:ph type="sldNum" sz="quarter" idx="2"/>
          </p:nvPr>
        </p:nvSpPr>
        <p:spPr/>
        <p:txBody>
          <a:bodyPr/>
          <a:lstStyle/>
          <a:p>
            <a:fld id="{86CB4B4D-7CA3-9044-876B-883B54F8677D}" type="slidenum">
              <a:rPr lang="en-US" smtClean="0"/>
              <a:t>160</a:t>
            </a:fld>
            <a:endParaRPr lang="en-US"/>
          </a:p>
        </p:txBody>
      </p:sp>
      <p:sp>
        <p:nvSpPr>
          <p:cNvPr id="5" name="Text Placeholder 4">
            <a:extLst>
              <a:ext uri="{FF2B5EF4-FFF2-40B4-BE49-F238E27FC236}">
                <a16:creationId xmlns:a16="http://schemas.microsoft.com/office/drawing/2014/main" id="{1B68E12E-6D29-6B47-BDE9-291D679F8F4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8B6739B-28DD-8F47-B4A7-4D3123EDFA25}"/>
              </a:ext>
            </a:extLst>
          </p:cNvPr>
          <p:cNvPicPr>
            <a:picLocks noChangeAspect="1"/>
          </p:cNvPicPr>
          <p:nvPr/>
        </p:nvPicPr>
        <p:blipFill>
          <a:blip r:embed="rId2"/>
          <a:stretch>
            <a:fillRect/>
          </a:stretch>
        </p:blipFill>
        <p:spPr>
          <a:xfrm>
            <a:off x="8405923" y="4170768"/>
            <a:ext cx="7287941" cy="6751232"/>
          </a:xfrm>
          <a:prstGeom prst="rect">
            <a:avLst/>
          </a:prstGeom>
        </p:spPr>
      </p:pic>
    </p:spTree>
    <p:extLst>
      <p:ext uri="{BB962C8B-B14F-4D97-AF65-F5344CB8AC3E}">
        <p14:creationId xmlns:p14="http://schemas.microsoft.com/office/powerpoint/2010/main" val="891960894"/>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9777-59C6-AE43-9D87-E9D46BFBFF6B}"/>
              </a:ext>
            </a:extLst>
          </p:cNvPr>
          <p:cNvSpPr>
            <a:spLocks noGrp="1"/>
          </p:cNvSpPr>
          <p:nvPr>
            <p:ph type="title"/>
          </p:nvPr>
        </p:nvSpPr>
        <p:spPr/>
        <p:txBody>
          <a:bodyPr/>
          <a:lstStyle/>
          <a:p>
            <a:r>
              <a:rPr lang="en-US" dirty="0"/>
              <a:t>What about those weird inner functions?</a:t>
            </a:r>
          </a:p>
        </p:txBody>
      </p:sp>
      <p:sp>
        <p:nvSpPr>
          <p:cNvPr id="3" name="Text Placeholder 2">
            <a:extLst>
              <a:ext uri="{FF2B5EF4-FFF2-40B4-BE49-F238E27FC236}">
                <a16:creationId xmlns:a16="http://schemas.microsoft.com/office/drawing/2014/main" id="{CE166BD2-F4B1-1A41-A370-96C3D7C50ADC}"/>
              </a:ext>
            </a:extLst>
          </p:cNvPr>
          <p:cNvSpPr>
            <a:spLocks noGrp="1"/>
          </p:cNvSpPr>
          <p:nvPr>
            <p:ph type="body" idx="1"/>
          </p:nvPr>
        </p:nvSpPr>
        <p:spPr/>
        <p:txBody>
          <a:bodyPr/>
          <a:lstStyle/>
          <a:p>
            <a:r>
              <a:rPr lang="en-US" dirty="0"/>
              <a:t>Functions defined in other functions are still just objects</a:t>
            </a:r>
          </a:p>
        </p:txBody>
      </p:sp>
      <p:sp>
        <p:nvSpPr>
          <p:cNvPr id="4" name="Slide Number Placeholder 3">
            <a:extLst>
              <a:ext uri="{FF2B5EF4-FFF2-40B4-BE49-F238E27FC236}">
                <a16:creationId xmlns:a16="http://schemas.microsoft.com/office/drawing/2014/main" id="{1BF4E475-BB05-2C40-8361-BEE77FD53531}"/>
              </a:ext>
            </a:extLst>
          </p:cNvPr>
          <p:cNvSpPr>
            <a:spLocks noGrp="1"/>
          </p:cNvSpPr>
          <p:nvPr>
            <p:ph type="sldNum" sz="quarter" idx="2"/>
          </p:nvPr>
        </p:nvSpPr>
        <p:spPr/>
        <p:txBody>
          <a:bodyPr/>
          <a:lstStyle/>
          <a:p>
            <a:fld id="{86CB4B4D-7CA3-9044-876B-883B54F8677D}" type="slidenum">
              <a:rPr lang="en-US" smtClean="0"/>
              <a:t>161</a:t>
            </a:fld>
            <a:endParaRPr lang="en-US"/>
          </a:p>
        </p:txBody>
      </p:sp>
      <p:sp>
        <p:nvSpPr>
          <p:cNvPr id="5" name="Text Placeholder 4">
            <a:extLst>
              <a:ext uri="{FF2B5EF4-FFF2-40B4-BE49-F238E27FC236}">
                <a16:creationId xmlns:a16="http://schemas.microsoft.com/office/drawing/2014/main" id="{D85A2D1F-CDD2-464B-BC34-C321974AEE8D}"/>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B2B723A-3867-DC4E-B23E-777296154742}"/>
              </a:ext>
            </a:extLst>
          </p:cNvPr>
          <p:cNvPicPr>
            <a:picLocks noChangeAspect="1"/>
          </p:cNvPicPr>
          <p:nvPr/>
        </p:nvPicPr>
        <p:blipFill>
          <a:blip r:embed="rId2"/>
          <a:stretch>
            <a:fillRect/>
          </a:stretch>
        </p:blipFill>
        <p:spPr>
          <a:xfrm>
            <a:off x="7246055" y="4243277"/>
            <a:ext cx="9891890" cy="4794398"/>
          </a:xfrm>
          <a:prstGeom prst="rect">
            <a:avLst/>
          </a:prstGeom>
        </p:spPr>
      </p:pic>
    </p:spTree>
    <p:extLst>
      <p:ext uri="{BB962C8B-B14F-4D97-AF65-F5344CB8AC3E}">
        <p14:creationId xmlns:p14="http://schemas.microsoft.com/office/powerpoint/2010/main" val="3549860176"/>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AB71-06B4-0844-B472-14200D0719E0}"/>
              </a:ext>
            </a:extLst>
          </p:cNvPr>
          <p:cNvSpPr>
            <a:spLocks noGrp="1"/>
          </p:cNvSpPr>
          <p:nvPr>
            <p:ph type="title"/>
          </p:nvPr>
        </p:nvSpPr>
        <p:spPr/>
        <p:txBody>
          <a:bodyPr/>
          <a:lstStyle/>
          <a:p>
            <a:r>
              <a:rPr lang="en-US" dirty="0"/>
              <a:t>Introducing Closures</a:t>
            </a:r>
          </a:p>
        </p:txBody>
      </p:sp>
      <p:sp>
        <p:nvSpPr>
          <p:cNvPr id="3" name="Text Placeholder 2">
            <a:extLst>
              <a:ext uri="{FF2B5EF4-FFF2-40B4-BE49-F238E27FC236}">
                <a16:creationId xmlns:a16="http://schemas.microsoft.com/office/drawing/2014/main" id="{FB87A4B5-19AD-F542-B2FC-B0FD6AE77B9E}"/>
              </a:ext>
            </a:extLst>
          </p:cNvPr>
          <p:cNvSpPr>
            <a:spLocks noGrp="1"/>
          </p:cNvSpPr>
          <p:nvPr>
            <p:ph type="body" idx="1"/>
          </p:nvPr>
        </p:nvSpPr>
        <p:spPr/>
        <p:txBody>
          <a:bodyPr/>
          <a:lstStyle/>
          <a:p>
            <a:r>
              <a:rPr lang="en-US" dirty="0"/>
              <a:t>Closures are a way to handle scoping and variable lifetimes so the function objects act as expected</a:t>
            </a:r>
          </a:p>
        </p:txBody>
      </p:sp>
      <p:sp>
        <p:nvSpPr>
          <p:cNvPr id="4" name="Slide Number Placeholder 3">
            <a:extLst>
              <a:ext uri="{FF2B5EF4-FFF2-40B4-BE49-F238E27FC236}">
                <a16:creationId xmlns:a16="http://schemas.microsoft.com/office/drawing/2014/main" id="{3273D98A-D227-6F4F-9A21-26B041AEA508}"/>
              </a:ext>
            </a:extLst>
          </p:cNvPr>
          <p:cNvSpPr>
            <a:spLocks noGrp="1"/>
          </p:cNvSpPr>
          <p:nvPr>
            <p:ph type="sldNum" sz="quarter" idx="2"/>
          </p:nvPr>
        </p:nvSpPr>
        <p:spPr/>
        <p:txBody>
          <a:bodyPr/>
          <a:lstStyle/>
          <a:p>
            <a:fld id="{86CB4B4D-7CA3-9044-876B-883B54F8677D}" type="slidenum">
              <a:rPr lang="en-US" smtClean="0"/>
              <a:t>162</a:t>
            </a:fld>
            <a:endParaRPr lang="en-US"/>
          </a:p>
        </p:txBody>
      </p:sp>
      <p:sp>
        <p:nvSpPr>
          <p:cNvPr id="5" name="Text Placeholder 4">
            <a:extLst>
              <a:ext uri="{FF2B5EF4-FFF2-40B4-BE49-F238E27FC236}">
                <a16:creationId xmlns:a16="http://schemas.microsoft.com/office/drawing/2014/main" id="{95A816B6-72C7-B646-9915-C503D4BFC5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AA1D453-29E0-6944-B740-463C4D36B0B3}"/>
              </a:ext>
            </a:extLst>
          </p:cNvPr>
          <p:cNvPicPr>
            <a:picLocks noChangeAspect="1"/>
          </p:cNvPicPr>
          <p:nvPr/>
        </p:nvPicPr>
        <p:blipFill>
          <a:blip r:embed="rId2"/>
          <a:stretch>
            <a:fillRect/>
          </a:stretch>
        </p:blipFill>
        <p:spPr>
          <a:xfrm>
            <a:off x="7987515" y="3912191"/>
            <a:ext cx="6433846" cy="6273800"/>
          </a:xfrm>
          <a:prstGeom prst="rect">
            <a:avLst/>
          </a:prstGeom>
        </p:spPr>
      </p:pic>
    </p:spTree>
    <p:extLst>
      <p:ext uri="{BB962C8B-B14F-4D97-AF65-F5344CB8AC3E}">
        <p14:creationId xmlns:p14="http://schemas.microsoft.com/office/powerpoint/2010/main" val="1017828976"/>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34F0-7452-8741-B329-97268E1EE0CB}"/>
              </a:ext>
            </a:extLst>
          </p:cNvPr>
          <p:cNvSpPr>
            <a:spLocks noGrp="1"/>
          </p:cNvSpPr>
          <p:nvPr>
            <p:ph type="title"/>
          </p:nvPr>
        </p:nvSpPr>
        <p:spPr/>
        <p:txBody>
          <a:bodyPr/>
          <a:lstStyle/>
          <a:p>
            <a:r>
              <a:rPr lang="en-US" dirty="0"/>
              <a:t>Closures</a:t>
            </a:r>
          </a:p>
        </p:txBody>
      </p:sp>
      <p:sp>
        <p:nvSpPr>
          <p:cNvPr id="3" name="Text Placeholder 2">
            <a:extLst>
              <a:ext uri="{FF2B5EF4-FFF2-40B4-BE49-F238E27FC236}">
                <a16:creationId xmlns:a16="http://schemas.microsoft.com/office/drawing/2014/main" id="{FB73234E-CEAC-7048-B3B5-C3E366A314BC}"/>
              </a:ext>
            </a:extLst>
          </p:cNvPr>
          <p:cNvSpPr>
            <a:spLocks noGrp="1"/>
          </p:cNvSpPr>
          <p:nvPr>
            <p:ph type="body" idx="1"/>
          </p:nvPr>
        </p:nvSpPr>
        <p:spPr/>
        <p:txBody>
          <a:bodyPr/>
          <a:lstStyle/>
          <a:p>
            <a:r>
              <a:rPr lang="en-US" dirty="0"/>
              <a:t>Even function arguments work with closures!</a:t>
            </a:r>
          </a:p>
        </p:txBody>
      </p:sp>
      <p:sp>
        <p:nvSpPr>
          <p:cNvPr id="4" name="Slide Number Placeholder 3">
            <a:extLst>
              <a:ext uri="{FF2B5EF4-FFF2-40B4-BE49-F238E27FC236}">
                <a16:creationId xmlns:a16="http://schemas.microsoft.com/office/drawing/2014/main" id="{93340062-2195-1544-BE50-34A7E137D2A2}"/>
              </a:ext>
            </a:extLst>
          </p:cNvPr>
          <p:cNvSpPr>
            <a:spLocks noGrp="1"/>
          </p:cNvSpPr>
          <p:nvPr>
            <p:ph type="sldNum" sz="quarter" idx="2"/>
          </p:nvPr>
        </p:nvSpPr>
        <p:spPr/>
        <p:txBody>
          <a:bodyPr/>
          <a:lstStyle/>
          <a:p>
            <a:fld id="{86CB4B4D-7CA3-9044-876B-883B54F8677D}" type="slidenum">
              <a:rPr lang="en-US" smtClean="0"/>
              <a:t>163</a:t>
            </a:fld>
            <a:endParaRPr lang="en-US"/>
          </a:p>
        </p:txBody>
      </p:sp>
      <p:sp>
        <p:nvSpPr>
          <p:cNvPr id="5" name="Text Placeholder 4">
            <a:extLst>
              <a:ext uri="{FF2B5EF4-FFF2-40B4-BE49-F238E27FC236}">
                <a16:creationId xmlns:a16="http://schemas.microsoft.com/office/drawing/2014/main" id="{FC3C9E68-0049-C146-89FD-30F47BF68C8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D2B874-176A-A043-9CDB-F906323DD8AD}"/>
              </a:ext>
            </a:extLst>
          </p:cNvPr>
          <p:cNvPicPr>
            <a:picLocks noChangeAspect="1"/>
          </p:cNvPicPr>
          <p:nvPr/>
        </p:nvPicPr>
        <p:blipFill>
          <a:blip r:embed="rId2"/>
          <a:stretch>
            <a:fillRect/>
          </a:stretch>
        </p:blipFill>
        <p:spPr>
          <a:xfrm>
            <a:off x="7658838" y="4099442"/>
            <a:ext cx="7726384" cy="6575646"/>
          </a:xfrm>
          <a:prstGeom prst="rect">
            <a:avLst/>
          </a:prstGeom>
        </p:spPr>
      </p:pic>
    </p:spTree>
    <p:extLst>
      <p:ext uri="{BB962C8B-B14F-4D97-AF65-F5344CB8AC3E}">
        <p14:creationId xmlns:p14="http://schemas.microsoft.com/office/powerpoint/2010/main" val="3994413251"/>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3940-5F7D-2746-A7B9-40053DF6A685}"/>
              </a:ext>
            </a:extLst>
          </p:cNvPr>
          <p:cNvSpPr>
            <a:spLocks noGrp="1"/>
          </p:cNvSpPr>
          <p:nvPr>
            <p:ph type="title"/>
          </p:nvPr>
        </p:nvSpPr>
        <p:spPr/>
        <p:txBody>
          <a:bodyPr/>
          <a:lstStyle/>
          <a:p>
            <a:r>
              <a:rPr lang="en-US" dirty="0"/>
              <a:t>Decorators (finally!)</a:t>
            </a:r>
          </a:p>
        </p:txBody>
      </p:sp>
      <p:sp>
        <p:nvSpPr>
          <p:cNvPr id="3" name="Text Placeholder 2">
            <a:extLst>
              <a:ext uri="{FF2B5EF4-FFF2-40B4-BE49-F238E27FC236}">
                <a16:creationId xmlns:a16="http://schemas.microsoft.com/office/drawing/2014/main" id="{950C4F09-0B86-9A4C-9656-44D1D0DCCA20}"/>
              </a:ext>
            </a:extLst>
          </p:cNvPr>
          <p:cNvSpPr>
            <a:spLocks noGrp="1"/>
          </p:cNvSpPr>
          <p:nvPr>
            <p:ph type="body" idx="1"/>
          </p:nvPr>
        </p:nvSpPr>
        <p:spPr/>
        <p:txBody>
          <a:bodyPr/>
          <a:lstStyle/>
          <a:p>
            <a:r>
              <a:rPr lang="en-US" dirty="0"/>
              <a:t>Decorators rely on "functions as objects" and closures</a:t>
            </a:r>
          </a:p>
          <a:p>
            <a:r>
              <a:rPr lang="en-US" dirty="0"/>
              <a:t>They wrap one function in another</a:t>
            </a:r>
          </a:p>
          <a:p>
            <a:endParaRPr lang="en-US" dirty="0"/>
          </a:p>
        </p:txBody>
      </p:sp>
      <p:sp>
        <p:nvSpPr>
          <p:cNvPr id="4" name="Slide Number Placeholder 3">
            <a:extLst>
              <a:ext uri="{FF2B5EF4-FFF2-40B4-BE49-F238E27FC236}">
                <a16:creationId xmlns:a16="http://schemas.microsoft.com/office/drawing/2014/main" id="{8CA33C2D-7EE3-1749-9B4A-2CFC27545F4F}"/>
              </a:ext>
            </a:extLst>
          </p:cNvPr>
          <p:cNvSpPr>
            <a:spLocks noGrp="1"/>
          </p:cNvSpPr>
          <p:nvPr>
            <p:ph type="sldNum" sz="quarter" idx="2"/>
          </p:nvPr>
        </p:nvSpPr>
        <p:spPr/>
        <p:txBody>
          <a:bodyPr/>
          <a:lstStyle/>
          <a:p>
            <a:fld id="{86CB4B4D-7CA3-9044-876B-883B54F8677D}" type="slidenum">
              <a:rPr lang="en-US" smtClean="0"/>
              <a:t>164</a:t>
            </a:fld>
            <a:endParaRPr lang="en-US"/>
          </a:p>
        </p:txBody>
      </p:sp>
      <p:sp>
        <p:nvSpPr>
          <p:cNvPr id="5" name="Text Placeholder 4">
            <a:extLst>
              <a:ext uri="{FF2B5EF4-FFF2-40B4-BE49-F238E27FC236}">
                <a16:creationId xmlns:a16="http://schemas.microsoft.com/office/drawing/2014/main" id="{C1A44248-3E53-8F4C-B936-D10A4D2E891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41FCC31-8657-5D4F-A36F-12DC460DE0BE}"/>
              </a:ext>
            </a:extLst>
          </p:cNvPr>
          <p:cNvPicPr>
            <a:picLocks noChangeAspect="1"/>
          </p:cNvPicPr>
          <p:nvPr/>
        </p:nvPicPr>
        <p:blipFill>
          <a:blip r:embed="rId2"/>
          <a:stretch>
            <a:fillRect/>
          </a:stretch>
        </p:blipFill>
        <p:spPr>
          <a:xfrm>
            <a:off x="7624725" y="3928797"/>
            <a:ext cx="9134549" cy="7045856"/>
          </a:xfrm>
          <a:prstGeom prst="rect">
            <a:avLst/>
          </a:prstGeom>
        </p:spPr>
      </p:pic>
    </p:spTree>
    <p:extLst>
      <p:ext uri="{BB962C8B-B14F-4D97-AF65-F5344CB8AC3E}">
        <p14:creationId xmlns:p14="http://schemas.microsoft.com/office/powerpoint/2010/main" val="1769320787"/>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39EF-41BD-2D4F-8E3F-9CAC8796C866}"/>
              </a:ext>
            </a:extLst>
          </p:cNvPr>
          <p:cNvSpPr>
            <a:spLocks noGrp="1"/>
          </p:cNvSpPr>
          <p:nvPr>
            <p:ph type="title"/>
          </p:nvPr>
        </p:nvSpPr>
        <p:spPr/>
        <p:txBody>
          <a:bodyPr/>
          <a:lstStyle/>
          <a:p>
            <a:r>
              <a:rPr lang="en-US" dirty="0"/>
              <a:t>What can Decorators do?</a:t>
            </a:r>
          </a:p>
        </p:txBody>
      </p:sp>
      <p:sp>
        <p:nvSpPr>
          <p:cNvPr id="3" name="Text Placeholder 2">
            <a:extLst>
              <a:ext uri="{FF2B5EF4-FFF2-40B4-BE49-F238E27FC236}">
                <a16:creationId xmlns:a16="http://schemas.microsoft.com/office/drawing/2014/main" id="{E13EFB8D-E895-6F4F-9814-1AA730C2C90F}"/>
              </a:ext>
            </a:extLst>
          </p:cNvPr>
          <p:cNvSpPr>
            <a:spLocks noGrp="1"/>
          </p:cNvSpPr>
          <p:nvPr>
            <p:ph type="body" idx="1"/>
          </p:nvPr>
        </p:nvSpPr>
        <p:spPr/>
        <p:txBody>
          <a:bodyPr/>
          <a:lstStyle/>
          <a:p>
            <a:r>
              <a:rPr lang="en-US" dirty="0"/>
              <a:t>Anything!</a:t>
            </a:r>
          </a:p>
          <a:p>
            <a:r>
              <a:rPr lang="en-US" dirty="0"/>
              <a:t>Decorators can be used to add bounds checking, input scrubbing, debugging info, or other features to our code</a:t>
            </a:r>
          </a:p>
        </p:txBody>
      </p:sp>
      <p:sp>
        <p:nvSpPr>
          <p:cNvPr id="4" name="Slide Number Placeholder 3">
            <a:extLst>
              <a:ext uri="{FF2B5EF4-FFF2-40B4-BE49-F238E27FC236}">
                <a16:creationId xmlns:a16="http://schemas.microsoft.com/office/drawing/2014/main" id="{0B9F951D-CAAD-0542-8AAF-0EAF1F440230}"/>
              </a:ext>
            </a:extLst>
          </p:cNvPr>
          <p:cNvSpPr>
            <a:spLocks noGrp="1"/>
          </p:cNvSpPr>
          <p:nvPr>
            <p:ph type="sldNum" sz="quarter" idx="2"/>
          </p:nvPr>
        </p:nvSpPr>
        <p:spPr/>
        <p:txBody>
          <a:bodyPr/>
          <a:lstStyle/>
          <a:p>
            <a:fld id="{86CB4B4D-7CA3-9044-876B-883B54F8677D}" type="slidenum">
              <a:rPr lang="en-US" smtClean="0"/>
              <a:t>165</a:t>
            </a:fld>
            <a:endParaRPr lang="en-US"/>
          </a:p>
        </p:txBody>
      </p:sp>
      <p:sp>
        <p:nvSpPr>
          <p:cNvPr id="5" name="Text Placeholder 4">
            <a:extLst>
              <a:ext uri="{FF2B5EF4-FFF2-40B4-BE49-F238E27FC236}">
                <a16:creationId xmlns:a16="http://schemas.microsoft.com/office/drawing/2014/main" id="{DAF53331-4D7D-E54D-9A30-37F9CD90CB5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575325C-9A83-6246-9D6C-6F549516BC0C}"/>
              </a:ext>
            </a:extLst>
          </p:cNvPr>
          <p:cNvPicPr>
            <a:picLocks noChangeAspect="1"/>
          </p:cNvPicPr>
          <p:nvPr/>
        </p:nvPicPr>
        <p:blipFill>
          <a:blip r:embed="rId2"/>
          <a:stretch>
            <a:fillRect/>
          </a:stretch>
        </p:blipFill>
        <p:spPr>
          <a:xfrm>
            <a:off x="6511659" y="4356763"/>
            <a:ext cx="11360681" cy="5956817"/>
          </a:xfrm>
          <a:prstGeom prst="rect">
            <a:avLst/>
          </a:prstGeom>
        </p:spPr>
      </p:pic>
    </p:spTree>
    <p:extLst>
      <p:ext uri="{BB962C8B-B14F-4D97-AF65-F5344CB8AC3E}">
        <p14:creationId xmlns:p14="http://schemas.microsoft.com/office/powerpoint/2010/main" val="232200096"/>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BA5A-8AAD-4B44-AD9E-A49DFD6E1704}"/>
              </a:ext>
            </a:extLst>
          </p:cNvPr>
          <p:cNvSpPr>
            <a:spLocks noGrp="1"/>
          </p:cNvSpPr>
          <p:nvPr>
            <p:ph type="title"/>
          </p:nvPr>
        </p:nvSpPr>
        <p:spPr/>
        <p:txBody>
          <a:bodyPr/>
          <a:lstStyle/>
          <a:p>
            <a:r>
              <a:rPr lang="en-US" dirty="0"/>
              <a:t>Decorator Syntax</a:t>
            </a:r>
          </a:p>
        </p:txBody>
      </p:sp>
      <p:sp>
        <p:nvSpPr>
          <p:cNvPr id="3" name="Text Placeholder 2">
            <a:extLst>
              <a:ext uri="{FF2B5EF4-FFF2-40B4-BE49-F238E27FC236}">
                <a16:creationId xmlns:a16="http://schemas.microsoft.com/office/drawing/2014/main" id="{16C4BD52-6BDC-1840-8B2C-0A81ED9A68A8}"/>
              </a:ext>
            </a:extLst>
          </p:cNvPr>
          <p:cNvSpPr>
            <a:spLocks noGrp="1"/>
          </p:cNvSpPr>
          <p:nvPr>
            <p:ph type="body" idx="1"/>
          </p:nvPr>
        </p:nvSpPr>
        <p:spPr/>
        <p:txBody>
          <a:bodyPr/>
          <a:lstStyle/>
          <a:p>
            <a:r>
              <a:rPr lang="en-US" dirty="0"/>
              <a:t>The @ symbol can be used as "syntactic sugar" to apply a decorator to a function</a:t>
            </a:r>
          </a:p>
        </p:txBody>
      </p:sp>
      <p:sp>
        <p:nvSpPr>
          <p:cNvPr id="4" name="Slide Number Placeholder 3">
            <a:extLst>
              <a:ext uri="{FF2B5EF4-FFF2-40B4-BE49-F238E27FC236}">
                <a16:creationId xmlns:a16="http://schemas.microsoft.com/office/drawing/2014/main" id="{AA7EC759-7563-8B43-9C4E-8DC6F5F67A59}"/>
              </a:ext>
            </a:extLst>
          </p:cNvPr>
          <p:cNvSpPr>
            <a:spLocks noGrp="1"/>
          </p:cNvSpPr>
          <p:nvPr>
            <p:ph type="sldNum" sz="quarter" idx="2"/>
          </p:nvPr>
        </p:nvSpPr>
        <p:spPr/>
        <p:txBody>
          <a:bodyPr/>
          <a:lstStyle/>
          <a:p>
            <a:fld id="{86CB4B4D-7CA3-9044-876B-883B54F8677D}" type="slidenum">
              <a:rPr lang="en-US" smtClean="0"/>
              <a:t>166</a:t>
            </a:fld>
            <a:endParaRPr lang="en-US"/>
          </a:p>
        </p:txBody>
      </p:sp>
      <p:sp>
        <p:nvSpPr>
          <p:cNvPr id="5" name="Text Placeholder 4">
            <a:extLst>
              <a:ext uri="{FF2B5EF4-FFF2-40B4-BE49-F238E27FC236}">
                <a16:creationId xmlns:a16="http://schemas.microsoft.com/office/drawing/2014/main" id="{ED7A006D-057D-0348-A08A-186A98C832C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66EC9DB-075E-BA4E-9565-311B2A54251A}"/>
              </a:ext>
            </a:extLst>
          </p:cNvPr>
          <p:cNvPicPr>
            <a:picLocks noChangeAspect="1"/>
          </p:cNvPicPr>
          <p:nvPr/>
        </p:nvPicPr>
        <p:blipFill>
          <a:blip r:embed="rId2"/>
          <a:stretch>
            <a:fillRect/>
          </a:stretch>
        </p:blipFill>
        <p:spPr>
          <a:xfrm>
            <a:off x="1216180" y="3715656"/>
            <a:ext cx="8884750" cy="4658597"/>
          </a:xfrm>
          <a:prstGeom prst="rect">
            <a:avLst/>
          </a:prstGeom>
        </p:spPr>
      </p:pic>
      <p:sp>
        <p:nvSpPr>
          <p:cNvPr id="7" name="Right Arrow 6">
            <a:extLst>
              <a:ext uri="{FF2B5EF4-FFF2-40B4-BE49-F238E27FC236}">
                <a16:creationId xmlns:a16="http://schemas.microsoft.com/office/drawing/2014/main" id="{8F205522-87AA-3F4F-BD81-6E50DE6B6564}"/>
              </a:ext>
            </a:extLst>
          </p:cNvPr>
          <p:cNvSpPr/>
          <p:nvPr/>
        </p:nvSpPr>
        <p:spPr>
          <a:xfrm>
            <a:off x="425302" y="7451725"/>
            <a:ext cx="790878" cy="395103"/>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pic>
        <p:nvPicPr>
          <p:cNvPr id="8" name="Picture 7">
            <a:extLst>
              <a:ext uri="{FF2B5EF4-FFF2-40B4-BE49-F238E27FC236}">
                <a16:creationId xmlns:a16="http://schemas.microsoft.com/office/drawing/2014/main" id="{0C4A852F-B43D-2641-BCB8-1C9524C5A1DF}"/>
              </a:ext>
            </a:extLst>
          </p:cNvPr>
          <p:cNvPicPr>
            <a:picLocks noChangeAspect="1"/>
          </p:cNvPicPr>
          <p:nvPr/>
        </p:nvPicPr>
        <p:blipFill>
          <a:blip r:embed="rId3"/>
          <a:stretch>
            <a:fillRect/>
          </a:stretch>
        </p:blipFill>
        <p:spPr>
          <a:xfrm>
            <a:off x="11488625" y="3715656"/>
            <a:ext cx="6517763" cy="4658598"/>
          </a:xfrm>
          <a:prstGeom prst="rect">
            <a:avLst/>
          </a:prstGeom>
        </p:spPr>
      </p:pic>
    </p:spTree>
    <p:extLst>
      <p:ext uri="{BB962C8B-B14F-4D97-AF65-F5344CB8AC3E}">
        <p14:creationId xmlns:p14="http://schemas.microsoft.com/office/powerpoint/2010/main" val="3163493982"/>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6074-A74C-3843-94AB-5983D2CBAB06}"/>
              </a:ext>
            </a:extLst>
          </p:cNvPr>
          <p:cNvSpPr>
            <a:spLocks noGrp="1"/>
          </p:cNvSpPr>
          <p:nvPr>
            <p:ph type="title"/>
          </p:nvPr>
        </p:nvSpPr>
        <p:spPr/>
        <p:txBody>
          <a:bodyPr/>
          <a:lstStyle/>
          <a:p>
            <a:r>
              <a:rPr lang="en-US" dirty="0"/>
              <a:t>Who are you really?</a:t>
            </a:r>
          </a:p>
        </p:txBody>
      </p:sp>
      <p:sp>
        <p:nvSpPr>
          <p:cNvPr id="4" name="Slide Number Placeholder 3">
            <a:extLst>
              <a:ext uri="{FF2B5EF4-FFF2-40B4-BE49-F238E27FC236}">
                <a16:creationId xmlns:a16="http://schemas.microsoft.com/office/drawing/2014/main" id="{8A975A7E-A7E8-934D-A4A6-7A712436C126}"/>
              </a:ext>
            </a:extLst>
          </p:cNvPr>
          <p:cNvSpPr>
            <a:spLocks noGrp="1"/>
          </p:cNvSpPr>
          <p:nvPr>
            <p:ph type="sldNum" sz="quarter" idx="2"/>
          </p:nvPr>
        </p:nvSpPr>
        <p:spPr/>
        <p:txBody>
          <a:bodyPr/>
          <a:lstStyle/>
          <a:p>
            <a:fld id="{86CB4B4D-7CA3-9044-876B-883B54F8677D}" type="slidenum">
              <a:rPr lang="en-US" smtClean="0"/>
              <a:t>167</a:t>
            </a:fld>
            <a:endParaRPr lang="en-US"/>
          </a:p>
        </p:txBody>
      </p:sp>
      <p:sp>
        <p:nvSpPr>
          <p:cNvPr id="5" name="Text Placeholder 4">
            <a:extLst>
              <a:ext uri="{FF2B5EF4-FFF2-40B4-BE49-F238E27FC236}">
                <a16:creationId xmlns:a16="http://schemas.microsoft.com/office/drawing/2014/main" id="{4971BCF4-06C3-154F-A71A-7A9DA19AC6A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303CBA6-6DBB-5447-BDE4-DD80D48F5F7A}"/>
              </a:ext>
            </a:extLst>
          </p:cNvPr>
          <p:cNvPicPr>
            <a:picLocks noChangeAspect="1"/>
          </p:cNvPicPr>
          <p:nvPr/>
        </p:nvPicPr>
        <p:blipFill>
          <a:blip r:embed="rId2"/>
          <a:stretch>
            <a:fillRect/>
          </a:stretch>
        </p:blipFill>
        <p:spPr>
          <a:xfrm>
            <a:off x="5939606" y="3640321"/>
            <a:ext cx="12504787" cy="6800849"/>
          </a:xfrm>
          <a:prstGeom prst="rect">
            <a:avLst/>
          </a:prstGeom>
        </p:spPr>
      </p:pic>
    </p:spTree>
    <p:extLst>
      <p:ext uri="{BB962C8B-B14F-4D97-AF65-F5344CB8AC3E}">
        <p14:creationId xmlns:p14="http://schemas.microsoft.com/office/powerpoint/2010/main" val="754692433"/>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F14-FD67-4E40-90CC-6D389DC88E64}"/>
              </a:ext>
            </a:extLst>
          </p:cNvPr>
          <p:cNvSpPr>
            <a:spLocks noGrp="1"/>
          </p:cNvSpPr>
          <p:nvPr>
            <p:ph type="title"/>
          </p:nvPr>
        </p:nvSpPr>
        <p:spPr/>
        <p:txBody>
          <a:bodyPr/>
          <a:lstStyle/>
          <a:p>
            <a:r>
              <a:rPr lang="en-US" dirty="0" err="1"/>
              <a:t>Args</a:t>
            </a:r>
            <a:r>
              <a:rPr lang="en-US" dirty="0"/>
              <a:t> and </a:t>
            </a:r>
            <a:r>
              <a:rPr lang="en-US" dirty="0" err="1"/>
              <a:t>Kwargs</a:t>
            </a:r>
            <a:r>
              <a:rPr lang="en-US" dirty="0"/>
              <a:t> in Decorators</a:t>
            </a:r>
          </a:p>
        </p:txBody>
      </p:sp>
      <p:sp>
        <p:nvSpPr>
          <p:cNvPr id="3" name="Text Placeholder 2">
            <a:extLst>
              <a:ext uri="{FF2B5EF4-FFF2-40B4-BE49-F238E27FC236}">
                <a16:creationId xmlns:a16="http://schemas.microsoft.com/office/drawing/2014/main" id="{30E22356-9F29-B540-81BA-3AAC7ADBEBFF}"/>
              </a:ext>
            </a:extLst>
          </p:cNvPr>
          <p:cNvSpPr>
            <a:spLocks noGrp="1"/>
          </p:cNvSpPr>
          <p:nvPr>
            <p:ph type="body" idx="1"/>
          </p:nvPr>
        </p:nvSpPr>
        <p:spPr/>
        <p:txBody>
          <a:bodyPr/>
          <a:lstStyle/>
          <a:p>
            <a:r>
              <a:rPr lang="en-US" dirty="0"/>
              <a:t>We can pass along any </a:t>
            </a:r>
            <a:r>
              <a:rPr lang="en-US" dirty="0" err="1"/>
              <a:t>args</a:t>
            </a:r>
            <a:r>
              <a:rPr lang="en-US" dirty="0"/>
              <a:t> or </a:t>
            </a:r>
            <a:r>
              <a:rPr lang="en-US" dirty="0" err="1"/>
              <a:t>kwargs</a:t>
            </a:r>
            <a:r>
              <a:rPr lang="en-US" dirty="0"/>
              <a:t> we have from the decorator to the wrapped function</a:t>
            </a:r>
          </a:p>
          <a:p>
            <a:r>
              <a:rPr lang="en-US" dirty="0"/>
              <a:t>Sometimes your decorator needs to change the </a:t>
            </a:r>
            <a:r>
              <a:rPr lang="en-US" dirty="0" err="1"/>
              <a:t>args</a:t>
            </a:r>
            <a:r>
              <a:rPr lang="en-US" dirty="0"/>
              <a:t> or </a:t>
            </a:r>
            <a:r>
              <a:rPr lang="en-US" dirty="0" err="1"/>
              <a:t>kwargs</a:t>
            </a:r>
            <a:r>
              <a:rPr lang="en-US" dirty="0"/>
              <a:t>, sometimes you just need to send them along untouched</a:t>
            </a:r>
          </a:p>
        </p:txBody>
      </p:sp>
      <p:sp>
        <p:nvSpPr>
          <p:cNvPr id="4" name="Slide Number Placeholder 3">
            <a:extLst>
              <a:ext uri="{FF2B5EF4-FFF2-40B4-BE49-F238E27FC236}">
                <a16:creationId xmlns:a16="http://schemas.microsoft.com/office/drawing/2014/main" id="{75B4B6D9-1BB5-4C4C-987D-37E1C0EC7B0A}"/>
              </a:ext>
            </a:extLst>
          </p:cNvPr>
          <p:cNvSpPr>
            <a:spLocks noGrp="1"/>
          </p:cNvSpPr>
          <p:nvPr>
            <p:ph type="sldNum" sz="quarter" idx="2"/>
          </p:nvPr>
        </p:nvSpPr>
        <p:spPr/>
        <p:txBody>
          <a:bodyPr/>
          <a:lstStyle/>
          <a:p>
            <a:fld id="{86CB4B4D-7CA3-9044-876B-883B54F8677D}" type="slidenum">
              <a:rPr lang="en-US" smtClean="0"/>
              <a:t>168</a:t>
            </a:fld>
            <a:endParaRPr lang="en-US"/>
          </a:p>
        </p:txBody>
      </p:sp>
      <p:sp>
        <p:nvSpPr>
          <p:cNvPr id="5" name="Text Placeholder 4">
            <a:extLst>
              <a:ext uri="{FF2B5EF4-FFF2-40B4-BE49-F238E27FC236}">
                <a16:creationId xmlns:a16="http://schemas.microsoft.com/office/drawing/2014/main" id="{08B5A68F-C17C-534C-9303-C7766CB22AA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F710159-70D7-EC47-B949-29D09D5216CF}"/>
              </a:ext>
            </a:extLst>
          </p:cNvPr>
          <p:cNvPicPr>
            <a:picLocks noChangeAspect="1"/>
          </p:cNvPicPr>
          <p:nvPr/>
        </p:nvPicPr>
        <p:blipFill>
          <a:blip r:embed="rId2"/>
          <a:stretch>
            <a:fillRect/>
          </a:stretch>
        </p:blipFill>
        <p:spPr>
          <a:xfrm>
            <a:off x="4699618" y="4622651"/>
            <a:ext cx="14984764" cy="6520269"/>
          </a:xfrm>
          <a:prstGeom prst="rect">
            <a:avLst/>
          </a:prstGeom>
        </p:spPr>
      </p:pic>
    </p:spTree>
    <p:extLst>
      <p:ext uri="{BB962C8B-B14F-4D97-AF65-F5344CB8AC3E}">
        <p14:creationId xmlns:p14="http://schemas.microsoft.com/office/powerpoint/2010/main" val="1608767022"/>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A300-DCA9-A242-9E62-A3A3098337C2}"/>
              </a:ext>
            </a:extLst>
          </p:cNvPr>
          <p:cNvSpPr>
            <a:spLocks noGrp="1"/>
          </p:cNvSpPr>
          <p:nvPr>
            <p:ph type="title"/>
          </p:nvPr>
        </p:nvSpPr>
        <p:spPr/>
        <p:txBody>
          <a:bodyPr/>
          <a:lstStyle/>
          <a:p>
            <a:r>
              <a:rPr lang="en-US" dirty="0"/>
              <a:t>More useful </a:t>
            </a:r>
            <a:r>
              <a:rPr lang="en-US" dirty="0" err="1"/>
              <a:t>args</a:t>
            </a:r>
            <a:r>
              <a:rPr lang="en-US" dirty="0"/>
              <a:t>/</a:t>
            </a:r>
            <a:r>
              <a:rPr lang="en-US" dirty="0" err="1"/>
              <a:t>kwargs</a:t>
            </a:r>
            <a:r>
              <a:rPr lang="en-US" dirty="0"/>
              <a:t> debug decorator</a:t>
            </a:r>
          </a:p>
        </p:txBody>
      </p:sp>
      <p:pic>
        <p:nvPicPr>
          <p:cNvPr id="6" name="Picture 5">
            <a:extLst>
              <a:ext uri="{FF2B5EF4-FFF2-40B4-BE49-F238E27FC236}">
                <a16:creationId xmlns:a16="http://schemas.microsoft.com/office/drawing/2014/main" id="{1ABA5373-85AD-D64F-92E4-684C86D977D2}"/>
              </a:ext>
            </a:extLst>
          </p:cNvPr>
          <p:cNvPicPr>
            <a:picLocks noChangeAspect="1"/>
          </p:cNvPicPr>
          <p:nvPr/>
        </p:nvPicPr>
        <p:blipFill>
          <a:blip r:embed="rId2"/>
          <a:stretch>
            <a:fillRect/>
          </a:stretch>
        </p:blipFill>
        <p:spPr>
          <a:xfrm>
            <a:off x="4516622" y="2791170"/>
            <a:ext cx="13857454" cy="9642163"/>
          </a:xfrm>
          <a:prstGeom prst="rect">
            <a:avLst/>
          </a:prstGeom>
        </p:spPr>
      </p:pic>
      <p:sp>
        <p:nvSpPr>
          <p:cNvPr id="4" name="Slide Number Placeholder 3">
            <a:extLst>
              <a:ext uri="{FF2B5EF4-FFF2-40B4-BE49-F238E27FC236}">
                <a16:creationId xmlns:a16="http://schemas.microsoft.com/office/drawing/2014/main" id="{1C956ED2-7862-3243-8F38-F11F51223613}"/>
              </a:ext>
            </a:extLst>
          </p:cNvPr>
          <p:cNvSpPr>
            <a:spLocks noGrp="1"/>
          </p:cNvSpPr>
          <p:nvPr>
            <p:ph type="sldNum" sz="quarter" idx="2"/>
          </p:nvPr>
        </p:nvSpPr>
        <p:spPr/>
        <p:txBody>
          <a:bodyPr/>
          <a:lstStyle/>
          <a:p>
            <a:fld id="{86CB4B4D-7CA3-9044-876B-883B54F8677D}" type="slidenum">
              <a:rPr lang="en-US" smtClean="0"/>
              <a:t>169</a:t>
            </a:fld>
            <a:endParaRPr lang="en-US"/>
          </a:p>
        </p:txBody>
      </p:sp>
      <p:sp>
        <p:nvSpPr>
          <p:cNvPr id="5" name="Text Placeholder 4">
            <a:extLst>
              <a:ext uri="{FF2B5EF4-FFF2-40B4-BE49-F238E27FC236}">
                <a16:creationId xmlns:a16="http://schemas.microsoft.com/office/drawing/2014/main" id="{B84784DA-E399-B845-86D2-B0784E0DED5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209267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7620-5713-E840-B77F-1614760A60FA}"/>
              </a:ext>
            </a:extLst>
          </p:cNvPr>
          <p:cNvSpPr>
            <a:spLocks noGrp="1"/>
          </p:cNvSpPr>
          <p:nvPr>
            <p:ph type="title"/>
          </p:nvPr>
        </p:nvSpPr>
        <p:spPr/>
        <p:txBody>
          <a:bodyPr/>
          <a:lstStyle/>
          <a:p>
            <a:r>
              <a:rPr lang="en-US" dirty="0"/>
              <a:t>Plugin decorator example</a:t>
            </a:r>
          </a:p>
        </p:txBody>
      </p:sp>
      <p:sp>
        <p:nvSpPr>
          <p:cNvPr id="4" name="Slide Number Placeholder 3">
            <a:extLst>
              <a:ext uri="{FF2B5EF4-FFF2-40B4-BE49-F238E27FC236}">
                <a16:creationId xmlns:a16="http://schemas.microsoft.com/office/drawing/2014/main" id="{F28C1CA5-8A76-F142-BB2F-84F47B8F9790}"/>
              </a:ext>
            </a:extLst>
          </p:cNvPr>
          <p:cNvSpPr>
            <a:spLocks noGrp="1"/>
          </p:cNvSpPr>
          <p:nvPr>
            <p:ph type="sldNum" sz="quarter" idx="2"/>
          </p:nvPr>
        </p:nvSpPr>
        <p:spPr/>
        <p:txBody>
          <a:bodyPr/>
          <a:lstStyle/>
          <a:p>
            <a:fld id="{86CB4B4D-7CA3-9044-876B-883B54F8677D}" type="slidenum">
              <a:rPr lang="en-US" smtClean="0"/>
              <a:t>170</a:t>
            </a:fld>
            <a:endParaRPr lang="en-US"/>
          </a:p>
        </p:txBody>
      </p:sp>
      <p:sp>
        <p:nvSpPr>
          <p:cNvPr id="5" name="Text Placeholder 4">
            <a:extLst>
              <a:ext uri="{FF2B5EF4-FFF2-40B4-BE49-F238E27FC236}">
                <a16:creationId xmlns:a16="http://schemas.microsoft.com/office/drawing/2014/main" id="{0BF36260-E423-0F4E-9C5D-66E5F029395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05033B-5199-CE4B-B6A2-B444E81FF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389" y="2586294"/>
            <a:ext cx="11508416" cy="10051914"/>
          </a:xfrm>
          <a:prstGeom prst="rect">
            <a:avLst/>
          </a:prstGeom>
        </p:spPr>
      </p:pic>
    </p:spTree>
    <p:extLst>
      <p:ext uri="{BB962C8B-B14F-4D97-AF65-F5344CB8AC3E}">
        <p14:creationId xmlns:p14="http://schemas.microsoft.com/office/powerpoint/2010/main" val="129453828"/>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2468-5C2A-F443-900B-4A222A5F878D}"/>
              </a:ext>
            </a:extLst>
          </p:cNvPr>
          <p:cNvSpPr>
            <a:spLocks noGrp="1"/>
          </p:cNvSpPr>
          <p:nvPr>
            <p:ph type="title"/>
          </p:nvPr>
        </p:nvSpPr>
        <p:spPr/>
        <p:txBody>
          <a:bodyPr/>
          <a:lstStyle/>
          <a:p>
            <a:r>
              <a:rPr lang="en-US" dirty="0"/>
              <a:t>Easy way to remember decorators</a:t>
            </a:r>
          </a:p>
        </p:txBody>
      </p:sp>
      <p:sp>
        <p:nvSpPr>
          <p:cNvPr id="3" name="Text Placeholder 2">
            <a:extLst>
              <a:ext uri="{FF2B5EF4-FFF2-40B4-BE49-F238E27FC236}">
                <a16:creationId xmlns:a16="http://schemas.microsoft.com/office/drawing/2014/main" id="{0C05F439-0461-C14E-B8DE-3AD3FE20ACCA}"/>
              </a:ext>
            </a:extLst>
          </p:cNvPr>
          <p:cNvSpPr>
            <a:spLocks noGrp="1"/>
          </p:cNvSpPr>
          <p:nvPr>
            <p:ph type="body" idx="1"/>
          </p:nvPr>
        </p:nvSpPr>
        <p:spPr/>
        <p:txBody>
          <a:bodyPr/>
          <a:lstStyle/>
          <a:p>
            <a:r>
              <a:rPr lang="en-US" dirty="0"/>
              <a:t>A decorator is a function that </a:t>
            </a:r>
          </a:p>
          <a:p>
            <a:pPr lvl="1"/>
            <a:r>
              <a:rPr lang="en-US" dirty="0"/>
              <a:t>accepts a function as an argument</a:t>
            </a:r>
          </a:p>
          <a:p>
            <a:pPr lvl="1"/>
            <a:r>
              <a:rPr lang="en-US" dirty="0"/>
              <a:t>and returns a function </a:t>
            </a:r>
          </a:p>
          <a:p>
            <a:pPr lvl="2"/>
            <a:r>
              <a:rPr lang="en-US" dirty="0"/>
              <a:t>that is meant to be called in place of the passed in function</a:t>
            </a:r>
          </a:p>
        </p:txBody>
      </p:sp>
      <p:sp>
        <p:nvSpPr>
          <p:cNvPr id="4" name="Slide Number Placeholder 3">
            <a:extLst>
              <a:ext uri="{FF2B5EF4-FFF2-40B4-BE49-F238E27FC236}">
                <a16:creationId xmlns:a16="http://schemas.microsoft.com/office/drawing/2014/main" id="{5C545002-D915-F741-B269-A7D023F4D494}"/>
              </a:ext>
            </a:extLst>
          </p:cNvPr>
          <p:cNvSpPr>
            <a:spLocks noGrp="1"/>
          </p:cNvSpPr>
          <p:nvPr>
            <p:ph type="sldNum" sz="quarter" idx="2"/>
          </p:nvPr>
        </p:nvSpPr>
        <p:spPr/>
        <p:txBody>
          <a:bodyPr/>
          <a:lstStyle/>
          <a:p>
            <a:fld id="{86CB4B4D-7CA3-9044-876B-883B54F8677D}" type="slidenum">
              <a:rPr lang="en-US" smtClean="0"/>
              <a:t>171</a:t>
            </a:fld>
            <a:endParaRPr lang="en-US"/>
          </a:p>
        </p:txBody>
      </p:sp>
      <p:sp>
        <p:nvSpPr>
          <p:cNvPr id="5" name="Text Placeholder 4">
            <a:extLst>
              <a:ext uri="{FF2B5EF4-FFF2-40B4-BE49-F238E27FC236}">
                <a16:creationId xmlns:a16="http://schemas.microsoft.com/office/drawing/2014/main" id="{4BAA06E6-1442-854C-AB57-A7D490DF575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8567079"/>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52608282"/>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972767-D148-EA4B-A22D-C3C27258481A}"/>
              </a:ext>
            </a:extLst>
          </p:cNvPr>
          <p:cNvSpPr>
            <a:spLocks noGrp="1"/>
          </p:cNvSpPr>
          <p:nvPr>
            <p:ph type="title"/>
          </p:nvPr>
        </p:nvSpPr>
        <p:spPr/>
        <p:txBody>
          <a:bodyPr/>
          <a:lstStyle/>
          <a:p>
            <a:r>
              <a:rPr lang="en-US" dirty="0"/>
              <a:t>Decorators with Parameters</a:t>
            </a:r>
          </a:p>
        </p:txBody>
      </p:sp>
      <p:sp>
        <p:nvSpPr>
          <p:cNvPr id="11" name="Text Placeholder 10">
            <a:extLst>
              <a:ext uri="{FF2B5EF4-FFF2-40B4-BE49-F238E27FC236}">
                <a16:creationId xmlns:a16="http://schemas.microsoft.com/office/drawing/2014/main" id="{A420EDB3-FE7B-B641-AF77-4A1D85A5B922}"/>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D1C99C04-DF13-1440-A4CF-EB3E0E035DB9}"/>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173</a:t>
            </a:fld>
            <a:endParaRPr lang="en-US"/>
          </a:p>
        </p:txBody>
      </p:sp>
    </p:spTree>
    <p:extLst>
      <p:ext uri="{BB962C8B-B14F-4D97-AF65-F5344CB8AC3E}">
        <p14:creationId xmlns:p14="http://schemas.microsoft.com/office/powerpoint/2010/main" val="2427524972"/>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F81EB-3199-E849-BFB3-E3D5F9E63E08}"/>
              </a:ext>
            </a:extLst>
          </p:cNvPr>
          <p:cNvSpPr>
            <a:spLocks noGrp="1"/>
          </p:cNvSpPr>
          <p:nvPr>
            <p:ph type="title"/>
          </p:nvPr>
        </p:nvSpPr>
        <p:spPr/>
        <p:txBody>
          <a:bodyPr/>
          <a:lstStyle/>
          <a:p>
            <a:r>
              <a:rPr lang="en-US" dirty="0"/>
              <a:t>Decorators without parameters</a:t>
            </a:r>
          </a:p>
        </p:txBody>
      </p:sp>
      <p:sp>
        <p:nvSpPr>
          <p:cNvPr id="5" name="Text Placeholder 4">
            <a:extLst>
              <a:ext uri="{FF2B5EF4-FFF2-40B4-BE49-F238E27FC236}">
                <a16:creationId xmlns:a16="http://schemas.microsoft.com/office/drawing/2014/main" id="{0FA5E9A1-0F06-644A-9EDC-6D4FA7BB8A04}"/>
              </a:ext>
            </a:extLst>
          </p:cNvPr>
          <p:cNvSpPr>
            <a:spLocks noGrp="1"/>
          </p:cNvSpPr>
          <p:nvPr>
            <p:ph type="body" idx="1"/>
          </p:nvPr>
        </p:nvSpPr>
        <p:spPr/>
        <p:txBody>
          <a:bodyPr/>
          <a:lstStyle/>
          <a:p>
            <a:r>
              <a:rPr lang="en-US" dirty="0"/>
              <a:t>What if we wanted to add a parameter to our </a:t>
            </a:r>
            <a:r>
              <a:rPr lang="en-US" dirty="0" err="1">
                <a:latin typeface="Courier New" panose="02070309020205020404" pitchFamily="49" charset="0"/>
                <a:cs typeface="Courier New" panose="02070309020205020404" pitchFamily="49" charset="0"/>
              </a:rPr>
              <a:t>debug_call</a:t>
            </a:r>
            <a:r>
              <a:rPr lang="en-US" dirty="0"/>
              <a:t> decorator?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say I want to add a parameter to </a:t>
            </a:r>
            <a:r>
              <a:rPr lang="en-US" dirty="0" err="1">
                <a:latin typeface="Courier New" panose="02070309020205020404" pitchFamily="49" charset="0"/>
                <a:cs typeface="Courier New" panose="02070309020205020404" pitchFamily="49" charset="0"/>
              </a:rPr>
              <a:t>debug_call</a:t>
            </a:r>
            <a:r>
              <a:rPr lang="en-US" dirty="0"/>
              <a:t> that enables or disables the printing</a:t>
            </a:r>
          </a:p>
          <a:p>
            <a:pPr lvl="1"/>
            <a:r>
              <a:rPr lang="en-US" dirty="0"/>
              <a:t>Perhaps I could set the enable/disable globally to turn on/off all debugging	</a:t>
            </a:r>
          </a:p>
          <a:p>
            <a:pPr marL="0" indent="0">
              <a:buNone/>
            </a:pPr>
            <a:endParaRPr lang="en-US" dirty="0"/>
          </a:p>
        </p:txBody>
      </p:sp>
      <p:sp>
        <p:nvSpPr>
          <p:cNvPr id="6" name="Text Placeholder 5">
            <a:extLst>
              <a:ext uri="{FF2B5EF4-FFF2-40B4-BE49-F238E27FC236}">
                <a16:creationId xmlns:a16="http://schemas.microsoft.com/office/drawing/2014/main" id="{51E7769B-98E5-D941-B3D4-568DA75E070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E659918-5B38-5E47-8456-7647D4D5DC84}"/>
              </a:ext>
            </a:extLst>
          </p:cNvPr>
          <p:cNvPicPr>
            <a:picLocks noChangeAspect="1"/>
          </p:cNvPicPr>
          <p:nvPr/>
        </p:nvPicPr>
        <p:blipFill>
          <a:blip r:embed="rId3"/>
          <a:stretch>
            <a:fillRect/>
          </a:stretch>
        </p:blipFill>
        <p:spPr>
          <a:xfrm>
            <a:off x="5105790" y="3447054"/>
            <a:ext cx="14172420" cy="6269001"/>
          </a:xfrm>
          <a:prstGeom prst="rect">
            <a:avLst/>
          </a:prstGeom>
        </p:spPr>
      </p:pic>
    </p:spTree>
    <p:extLst>
      <p:ext uri="{BB962C8B-B14F-4D97-AF65-F5344CB8AC3E}">
        <p14:creationId xmlns:p14="http://schemas.microsoft.com/office/powerpoint/2010/main" val="1862310986"/>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2D33-DB24-3D48-B3D7-9B0350963B3A}"/>
              </a:ext>
            </a:extLst>
          </p:cNvPr>
          <p:cNvSpPr>
            <a:spLocks noGrp="1"/>
          </p:cNvSpPr>
          <p:nvPr>
            <p:ph type="title"/>
          </p:nvPr>
        </p:nvSpPr>
        <p:spPr/>
        <p:txBody>
          <a:bodyPr/>
          <a:lstStyle/>
          <a:p>
            <a:r>
              <a:rPr lang="en-US" dirty="0"/>
              <a:t>Walk down memory lane…</a:t>
            </a:r>
          </a:p>
        </p:txBody>
      </p:sp>
      <p:sp>
        <p:nvSpPr>
          <p:cNvPr id="3" name="Text Placeholder 2">
            <a:extLst>
              <a:ext uri="{FF2B5EF4-FFF2-40B4-BE49-F238E27FC236}">
                <a16:creationId xmlns:a16="http://schemas.microsoft.com/office/drawing/2014/main" id="{29D684B5-C786-3A43-B4EE-BFEBCAF17046}"/>
              </a:ext>
            </a:extLst>
          </p:cNvPr>
          <p:cNvSpPr>
            <a:spLocks noGrp="1"/>
          </p:cNvSpPr>
          <p:nvPr>
            <p:ph type="body" idx="1"/>
          </p:nvPr>
        </p:nvSpPr>
        <p:spPr/>
        <p:txBody>
          <a:bodyPr/>
          <a:lstStyle/>
          <a:p>
            <a:r>
              <a:rPr lang="en-US" dirty="0"/>
              <a:t>Decorators return functions</a:t>
            </a:r>
          </a:p>
        </p:txBody>
      </p:sp>
      <p:sp>
        <p:nvSpPr>
          <p:cNvPr id="4" name="Slide Number Placeholder 3">
            <a:extLst>
              <a:ext uri="{FF2B5EF4-FFF2-40B4-BE49-F238E27FC236}">
                <a16:creationId xmlns:a16="http://schemas.microsoft.com/office/drawing/2014/main" id="{61F3DEAD-178E-C644-8172-03BC72C66905}"/>
              </a:ext>
            </a:extLst>
          </p:cNvPr>
          <p:cNvSpPr>
            <a:spLocks noGrp="1"/>
          </p:cNvSpPr>
          <p:nvPr>
            <p:ph type="sldNum" sz="quarter" idx="2"/>
          </p:nvPr>
        </p:nvSpPr>
        <p:spPr/>
        <p:txBody>
          <a:bodyPr/>
          <a:lstStyle/>
          <a:p>
            <a:fld id="{86CB4B4D-7CA3-9044-876B-883B54F8677D}" type="slidenum">
              <a:rPr lang="en-US" smtClean="0"/>
              <a:t>175</a:t>
            </a:fld>
            <a:endParaRPr lang="en-US"/>
          </a:p>
        </p:txBody>
      </p:sp>
      <p:sp>
        <p:nvSpPr>
          <p:cNvPr id="5" name="Text Placeholder 4">
            <a:extLst>
              <a:ext uri="{FF2B5EF4-FFF2-40B4-BE49-F238E27FC236}">
                <a16:creationId xmlns:a16="http://schemas.microsoft.com/office/drawing/2014/main" id="{28A4A6C4-260A-AE4B-B631-8AE3DDF5B92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6788EEF-C61F-CF4C-8844-02A0B7E17E50}"/>
              </a:ext>
            </a:extLst>
          </p:cNvPr>
          <p:cNvPicPr>
            <a:picLocks noChangeAspect="1"/>
          </p:cNvPicPr>
          <p:nvPr/>
        </p:nvPicPr>
        <p:blipFill>
          <a:blip r:embed="rId2"/>
          <a:stretch>
            <a:fillRect/>
          </a:stretch>
        </p:blipFill>
        <p:spPr>
          <a:xfrm>
            <a:off x="8616507" y="4020878"/>
            <a:ext cx="6054812" cy="4251251"/>
          </a:xfrm>
          <a:prstGeom prst="rect">
            <a:avLst/>
          </a:prstGeom>
        </p:spPr>
      </p:pic>
    </p:spTree>
    <p:extLst>
      <p:ext uri="{BB962C8B-B14F-4D97-AF65-F5344CB8AC3E}">
        <p14:creationId xmlns:p14="http://schemas.microsoft.com/office/powerpoint/2010/main" val="1813001203"/>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CA9E-EE40-E74E-908D-F28D0434D64D}"/>
              </a:ext>
            </a:extLst>
          </p:cNvPr>
          <p:cNvSpPr>
            <a:spLocks noGrp="1"/>
          </p:cNvSpPr>
          <p:nvPr>
            <p:ph type="title"/>
          </p:nvPr>
        </p:nvSpPr>
        <p:spPr/>
        <p:txBody>
          <a:bodyPr/>
          <a:lstStyle/>
          <a:p>
            <a:r>
              <a:rPr lang="en-US" dirty="0"/>
              <a:t>Decorators with Parameters return ???</a:t>
            </a:r>
          </a:p>
        </p:txBody>
      </p:sp>
      <p:sp>
        <p:nvSpPr>
          <p:cNvPr id="3" name="Text Placeholder 2">
            <a:extLst>
              <a:ext uri="{FF2B5EF4-FFF2-40B4-BE49-F238E27FC236}">
                <a16:creationId xmlns:a16="http://schemas.microsoft.com/office/drawing/2014/main" id="{51CEE23C-E4CC-8246-9778-FB8C871F1487}"/>
              </a:ext>
            </a:extLst>
          </p:cNvPr>
          <p:cNvSpPr>
            <a:spLocks noGrp="1"/>
          </p:cNvSpPr>
          <p:nvPr>
            <p:ph type="body" idx="1"/>
          </p:nvPr>
        </p:nvSpPr>
        <p:spPr/>
        <p:txBody>
          <a:bodyPr/>
          <a:lstStyle/>
          <a:p>
            <a:r>
              <a:rPr lang="en-US" dirty="0"/>
              <a:t>The decorator with parameters becomes a function that: </a:t>
            </a:r>
          </a:p>
          <a:p>
            <a:r>
              <a:rPr lang="en-US" dirty="0"/>
              <a:t>accepts an argument,</a:t>
            </a:r>
          </a:p>
          <a:p>
            <a:r>
              <a:rPr lang="en-US" dirty="0"/>
              <a:t>and returns a function that: </a:t>
            </a:r>
          </a:p>
          <a:p>
            <a:pPr lvl="2"/>
            <a:r>
              <a:rPr lang="en-US" dirty="0"/>
              <a:t>accepts a function as an argument</a:t>
            </a:r>
          </a:p>
          <a:p>
            <a:pPr lvl="2"/>
            <a:r>
              <a:rPr lang="en-US" dirty="0"/>
              <a:t>and returns a function </a:t>
            </a:r>
          </a:p>
          <a:p>
            <a:pPr lvl="3"/>
            <a:r>
              <a:rPr lang="en-US" dirty="0"/>
              <a:t>that is meant to be called in place of the passed in function</a:t>
            </a:r>
          </a:p>
          <a:p>
            <a:endParaRPr lang="en-US" dirty="0"/>
          </a:p>
        </p:txBody>
      </p:sp>
      <p:sp>
        <p:nvSpPr>
          <p:cNvPr id="4" name="Slide Number Placeholder 3">
            <a:extLst>
              <a:ext uri="{FF2B5EF4-FFF2-40B4-BE49-F238E27FC236}">
                <a16:creationId xmlns:a16="http://schemas.microsoft.com/office/drawing/2014/main" id="{BF928BF1-B0E0-644E-92D7-8447E3103C91}"/>
              </a:ext>
            </a:extLst>
          </p:cNvPr>
          <p:cNvSpPr>
            <a:spLocks noGrp="1"/>
          </p:cNvSpPr>
          <p:nvPr>
            <p:ph type="sldNum" sz="quarter" idx="2"/>
          </p:nvPr>
        </p:nvSpPr>
        <p:spPr/>
        <p:txBody>
          <a:bodyPr/>
          <a:lstStyle/>
          <a:p>
            <a:fld id="{86CB4B4D-7CA3-9044-876B-883B54F8677D}" type="slidenum">
              <a:rPr lang="en-US" smtClean="0"/>
              <a:t>176</a:t>
            </a:fld>
            <a:endParaRPr lang="en-US"/>
          </a:p>
        </p:txBody>
      </p:sp>
      <p:sp>
        <p:nvSpPr>
          <p:cNvPr id="5" name="Text Placeholder 4">
            <a:extLst>
              <a:ext uri="{FF2B5EF4-FFF2-40B4-BE49-F238E27FC236}">
                <a16:creationId xmlns:a16="http://schemas.microsoft.com/office/drawing/2014/main" id="{62326161-8FF6-B249-A9A6-26BCC5656FA5}"/>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8C53EB5-821B-D944-AEE2-EE5BA3658434}"/>
              </a:ext>
            </a:extLst>
          </p:cNvPr>
          <p:cNvPicPr>
            <a:picLocks noChangeAspect="1"/>
          </p:cNvPicPr>
          <p:nvPr/>
        </p:nvPicPr>
        <p:blipFill>
          <a:blip r:embed="rId2"/>
          <a:stretch>
            <a:fillRect/>
          </a:stretch>
        </p:blipFill>
        <p:spPr>
          <a:xfrm>
            <a:off x="13657669" y="2794000"/>
            <a:ext cx="9312806" cy="3755656"/>
          </a:xfrm>
          <a:prstGeom prst="rect">
            <a:avLst/>
          </a:prstGeom>
        </p:spPr>
      </p:pic>
    </p:spTree>
    <p:extLst>
      <p:ext uri="{BB962C8B-B14F-4D97-AF65-F5344CB8AC3E}">
        <p14:creationId xmlns:p14="http://schemas.microsoft.com/office/powerpoint/2010/main" val="1088007614"/>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215A-A825-FF47-AF26-BE6EF3A6BA41}"/>
              </a:ext>
            </a:extLst>
          </p:cNvPr>
          <p:cNvSpPr>
            <a:spLocks noGrp="1"/>
          </p:cNvSpPr>
          <p:nvPr>
            <p:ph type="title"/>
          </p:nvPr>
        </p:nvSpPr>
        <p:spPr/>
        <p:txBody>
          <a:bodyPr/>
          <a:lstStyle/>
          <a:p>
            <a:r>
              <a:rPr lang="en-US" dirty="0"/>
              <a:t>Example Decorator with Parameter</a:t>
            </a:r>
          </a:p>
        </p:txBody>
      </p:sp>
      <p:sp>
        <p:nvSpPr>
          <p:cNvPr id="4" name="Slide Number Placeholder 3">
            <a:extLst>
              <a:ext uri="{FF2B5EF4-FFF2-40B4-BE49-F238E27FC236}">
                <a16:creationId xmlns:a16="http://schemas.microsoft.com/office/drawing/2014/main" id="{9E69E0F4-7126-824B-B16C-ACA2D7712E5A}"/>
              </a:ext>
            </a:extLst>
          </p:cNvPr>
          <p:cNvSpPr>
            <a:spLocks noGrp="1"/>
          </p:cNvSpPr>
          <p:nvPr>
            <p:ph type="sldNum" sz="quarter" idx="2"/>
          </p:nvPr>
        </p:nvSpPr>
        <p:spPr/>
        <p:txBody>
          <a:bodyPr/>
          <a:lstStyle/>
          <a:p>
            <a:fld id="{86CB4B4D-7CA3-9044-876B-883B54F8677D}" type="slidenum">
              <a:rPr lang="en-US" smtClean="0"/>
              <a:t>177</a:t>
            </a:fld>
            <a:endParaRPr lang="en-US"/>
          </a:p>
        </p:txBody>
      </p:sp>
      <p:sp>
        <p:nvSpPr>
          <p:cNvPr id="5" name="Text Placeholder 4">
            <a:extLst>
              <a:ext uri="{FF2B5EF4-FFF2-40B4-BE49-F238E27FC236}">
                <a16:creationId xmlns:a16="http://schemas.microsoft.com/office/drawing/2014/main" id="{498F71AD-59FC-B34E-835F-DF061619408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BAE98A5-48EB-5B40-BF94-D8CC2BD5F0E1}"/>
              </a:ext>
            </a:extLst>
          </p:cNvPr>
          <p:cNvPicPr>
            <a:picLocks noChangeAspect="1"/>
          </p:cNvPicPr>
          <p:nvPr/>
        </p:nvPicPr>
        <p:blipFill>
          <a:blip r:embed="rId2"/>
          <a:stretch>
            <a:fillRect/>
          </a:stretch>
        </p:blipFill>
        <p:spPr>
          <a:xfrm>
            <a:off x="5253222" y="2650016"/>
            <a:ext cx="12799726" cy="9871539"/>
          </a:xfrm>
          <a:prstGeom prst="rect">
            <a:avLst/>
          </a:prstGeom>
        </p:spPr>
      </p:pic>
    </p:spTree>
    <p:extLst>
      <p:ext uri="{BB962C8B-B14F-4D97-AF65-F5344CB8AC3E}">
        <p14:creationId xmlns:p14="http://schemas.microsoft.com/office/powerpoint/2010/main" val="3511235159"/>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 with Parameters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lab_decorators_with_parameters.py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5398009"/>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563-950E-1748-B07A-C82704E76196}"/>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A663981F-CD6C-9E4B-B1E2-245C15D430DC}"/>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534893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4CEFF7-08DB-D649-B77A-0BBBFA450F7A}"/>
              </a:ext>
            </a:extLst>
          </p:cNvPr>
          <p:cNvSpPr>
            <a:spLocks noGrp="1"/>
          </p:cNvSpPr>
          <p:nvPr>
            <p:ph type="title"/>
          </p:nvPr>
        </p:nvSpPr>
        <p:spPr/>
        <p:txBody>
          <a:bodyPr/>
          <a:lstStyle/>
          <a:p>
            <a:r>
              <a:rPr lang="en-US" dirty="0"/>
              <a:t>Test Driven Development</a:t>
            </a:r>
          </a:p>
        </p:txBody>
      </p:sp>
      <p:sp>
        <p:nvSpPr>
          <p:cNvPr id="7" name="Text Placeholder 6">
            <a:extLst>
              <a:ext uri="{FF2B5EF4-FFF2-40B4-BE49-F238E27FC236}">
                <a16:creationId xmlns:a16="http://schemas.microsoft.com/office/drawing/2014/main" id="{7888862C-AB64-ED46-9A27-04B51039E826}"/>
              </a:ext>
            </a:extLst>
          </p:cNvPr>
          <p:cNvSpPr>
            <a:spLocks noGrp="1"/>
          </p:cNvSpPr>
          <p:nvPr>
            <p:ph type="body" idx="1"/>
          </p:nvPr>
        </p:nvSpPr>
        <p:spPr/>
        <p:txBody>
          <a:bodyPr/>
          <a:lstStyle/>
          <a:p>
            <a:r>
              <a:rPr lang="en-US" dirty="0"/>
              <a:t>Test Driven Development (TDD) says essentially:</a:t>
            </a:r>
          </a:p>
          <a:p>
            <a:pPr lvl="1"/>
            <a:r>
              <a:rPr lang="en-US" dirty="0"/>
              <a:t>Write a test that for a proposed feature / bugfix and verify it fails</a:t>
            </a:r>
          </a:p>
          <a:p>
            <a:pPr lvl="1"/>
            <a:r>
              <a:rPr lang="en-US" dirty="0"/>
              <a:t>Write the minimal amount of code to make the test pass</a:t>
            </a:r>
          </a:p>
          <a:p>
            <a:pPr lvl="1"/>
            <a:r>
              <a:rPr lang="en-US" dirty="0"/>
              <a:t>Refactor</a:t>
            </a:r>
          </a:p>
          <a:p>
            <a:pPr lvl="1"/>
            <a:r>
              <a:rPr lang="en-US" dirty="0"/>
              <a:t>Repeat</a:t>
            </a:r>
          </a:p>
          <a:p>
            <a:r>
              <a:rPr lang="en-US" dirty="0"/>
              <a:t>Best early detection of bugs:</a:t>
            </a:r>
          </a:p>
          <a:p>
            <a:pPr lvl="1"/>
            <a:r>
              <a:rPr lang="en-US" dirty="0"/>
              <a:t>Pair programming</a:t>
            </a:r>
          </a:p>
          <a:p>
            <a:pPr lvl="1"/>
            <a:r>
              <a:rPr lang="en-US" dirty="0"/>
              <a:t>Continuous Integration</a:t>
            </a:r>
          </a:p>
          <a:p>
            <a:pPr lvl="1"/>
            <a:r>
              <a:rPr lang="en-US" dirty="0"/>
              <a:t>Test Driven Development</a:t>
            </a:r>
          </a:p>
          <a:p>
            <a:r>
              <a:rPr lang="en-US" dirty="0"/>
              <a:t>Test-Driven Development by Example : Kent Beck</a:t>
            </a:r>
          </a:p>
        </p:txBody>
      </p:sp>
      <p:sp>
        <p:nvSpPr>
          <p:cNvPr id="8" name="Text Placeholder 7">
            <a:extLst>
              <a:ext uri="{FF2B5EF4-FFF2-40B4-BE49-F238E27FC236}">
                <a16:creationId xmlns:a16="http://schemas.microsoft.com/office/drawing/2014/main" id="{B9030273-BFD6-7B43-9116-BF51D1C5E1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84505015"/>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1EFD-D634-9C4B-A3C8-088CC442AEC6}"/>
              </a:ext>
            </a:extLst>
          </p:cNvPr>
          <p:cNvSpPr>
            <a:spLocks noGrp="1"/>
          </p:cNvSpPr>
          <p:nvPr>
            <p:ph type="title"/>
          </p:nvPr>
        </p:nvSpPr>
        <p:spPr/>
        <p:txBody>
          <a:bodyPr/>
          <a:lstStyle/>
          <a:p>
            <a:r>
              <a:rPr lang="en-US" dirty="0"/>
              <a:t>Python </a:t>
            </a:r>
            <a:r>
              <a:rPr lang="en-US" dirty="0" err="1"/>
              <a:t>UnitTest</a:t>
            </a:r>
            <a:r>
              <a:rPr lang="en-US" dirty="0"/>
              <a:t> Module</a:t>
            </a:r>
          </a:p>
        </p:txBody>
      </p:sp>
      <p:sp>
        <p:nvSpPr>
          <p:cNvPr id="3" name="Text Placeholder 2">
            <a:extLst>
              <a:ext uri="{FF2B5EF4-FFF2-40B4-BE49-F238E27FC236}">
                <a16:creationId xmlns:a16="http://schemas.microsoft.com/office/drawing/2014/main" id="{30A8A0B4-516B-9141-A324-EEEF284E07DE}"/>
              </a:ext>
            </a:extLst>
          </p:cNvPr>
          <p:cNvSpPr>
            <a:spLocks noGrp="1"/>
          </p:cNvSpPr>
          <p:nvPr>
            <p:ph type="body" idx="1"/>
          </p:nvPr>
        </p:nvSpPr>
        <p:spPr/>
        <p:txBody>
          <a:bodyPr/>
          <a:lstStyle/>
          <a:p>
            <a:r>
              <a:rPr lang="en-US" dirty="0"/>
              <a:t>Module in Python used to implement TDD</a:t>
            </a:r>
          </a:p>
          <a:p>
            <a:pPr lvl="1"/>
            <a:r>
              <a:rPr lang="en-US" dirty="0"/>
              <a:t>or other unit testing needs</a:t>
            </a:r>
          </a:p>
          <a:p>
            <a:r>
              <a:rPr lang="en-US" dirty="0"/>
              <a:t>Derive a class from </a:t>
            </a:r>
            <a:r>
              <a:rPr lang="en-US" dirty="0" err="1">
                <a:latin typeface="Courier New" panose="02070309020205020404" pitchFamily="49" charset="0"/>
                <a:cs typeface="Courier New" panose="02070309020205020404" pitchFamily="49" charset="0"/>
              </a:rPr>
              <a:t>unittest.TestCase</a:t>
            </a:r>
            <a:endParaRPr lang="en-US" dirty="0">
              <a:latin typeface="Courier New" panose="02070309020205020404" pitchFamily="49" charset="0"/>
              <a:cs typeface="Courier New" panose="02070309020205020404" pitchFamily="49" charset="0"/>
            </a:endParaRPr>
          </a:p>
          <a:p>
            <a:r>
              <a:rPr lang="en-US" dirty="0"/>
              <a:t>To run the tests </a:t>
            </a:r>
            <a:r>
              <a:rPr lang="en-US" dirty="0" err="1">
                <a:latin typeface="Courier New" panose="02070309020205020404" pitchFamily="49" charset="0"/>
                <a:cs typeface="Courier New" panose="02070309020205020404" pitchFamily="49" charset="0"/>
              </a:rPr>
              <a:t>unittest.main</a:t>
            </a:r>
            <a:r>
              <a:rPr lang="en-US" dirty="0">
                <a:latin typeface="Courier New" panose="02070309020205020404" pitchFamily="49" charset="0"/>
                <a:cs typeface="Courier New" panose="02070309020205020404" pitchFamily="49" charset="0"/>
              </a:rPr>
              <a:t>()</a:t>
            </a:r>
            <a:r>
              <a:rPr lang="en-US" dirty="0"/>
              <a:t> is the default, or roll your own</a:t>
            </a:r>
          </a:p>
          <a:p>
            <a:endParaRPr lang="en-US" dirty="0"/>
          </a:p>
        </p:txBody>
      </p:sp>
      <p:sp>
        <p:nvSpPr>
          <p:cNvPr id="4" name="Slide Number Placeholder 3">
            <a:extLst>
              <a:ext uri="{FF2B5EF4-FFF2-40B4-BE49-F238E27FC236}">
                <a16:creationId xmlns:a16="http://schemas.microsoft.com/office/drawing/2014/main" id="{146AC720-920F-2C4D-9582-47DE8BC0480E}"/>
              </a:ext>
            </a:extLst>
          </p:cNvPr>
          <p:cNvSpPr>
            <a:spLocks noGrp="1"/>
          </p:cNvSpPr>
          <p:nvPr>
            <p:ph type="sldNum" sz="quarter" idx="2"/>
          </p:nvPr>
        </p:nvSpPr>
        <p:spPr/>
        <p:txBody>
          <a:bodyPr/>
          <a:lstStyle/>
          <a:p>
            <a:fld id="{86CB4B4D-7CA3-9044-876B-883B54F8677D}" type="slidenum">
              <a:rPr lang="en-US" smtClean="0"/>
              <a:t>181</a:t>
            </a:fld>
            <a:endParaRPr lang="en-US"/>
          </a:p>
        </p:txBody>
      </p:sp>
      <p:sp>
        <p:nvSpPr>
          <p:cNvPr id="5" name="Text Placeholder 4">
            <a:extLst>
              <a:ext uri="{FF2B5EF4-FFF2-40B4-BE49-F238E27FC236}">
                <a16:creationId xmlns:a16="http://schemas.microsoft.com/office/drawing/2014/main" id="{DE956FCE-9E4C-724C-A9F8-D1F1BCEA69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B151D59-4B3C-0244-A460-8D30D7924604}"/>
              </a:ext>
            </a:extLst>
          </p:cNvPr>
          <p:cNvPicPr>
            <a:picLocks noChangeAspect="1"/>
          </p:cNvPicPr>
          <p:nvPr/>
        </p:nvPicPr>
        <p:blipFill>
          <a:blip r:embed="rId2"/>
          <a:stretch>
            <a:fillRect/>
          </a:stretch>
        </p:blipFill>
        <p:spPr>
          <a:xfrm>
            <a:off x="7468632" y="5757087"/>
            <a:ext cx="10223943" cy="5782994"/>
          </a:xfrm>
          <a:prstGeom prst="rect">
            <a:avLst/>
          </a:prstGeom>
        </p:spPr>
      </p:pic>
    </p:spTree>
    <p:extLst>
      <p:ext uri="{BB962C8B-B14F-4D97-AF65-F5344CB8AC3E}">
        <p14:creationId xmlns:p14="http://schemas.microsoft.com/office/powerpoint/2010/main" val="463608167"/>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D672-C223-9F4E-B4E3-707DCEB6BF1F}"/>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947E4EC8-989C-4041-BE1F-ECC1DBE41DDC}"/>
              </a:ext>
            </a:extLst>
          </p:cNvPr>
          <p:cNvSpPr>
            <a:spLocks noGrp="1"/>
          </p:cNvSpPr>
          <p:nvPr>
            <p:ph type="body" idx="1"/>
          </p:nvPr>
        </p:nvSpPr>
        <p:spPr/>
        <p:txBody>
          <a:bodyPr/>
          <a:lstStyle/>
          <a:p>
            <a:r>
              <a:rPr lang="en-US" dirty="0"/>
              <a:t>If a test fixture is needed to setup/takedown the calculator for each test, we can add methods </a:t>
            </a:r>
            <a:r>
              <a:rPr lang="en-US" dirty="0" err="1">
                <a:latin typeface="Courier New" panose="02070309020205020404" pitchFamily="49" charset="0"/>
                <a:cs typeface="Courier New" panose="02070309020205020404" pitchFamily="49" charset="0"/>
              </a:rPr>
              <a:t>setUp</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setUpClass</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tearDownClass</a:t>
            </a:r>
            <a:r>
              <a:rPr lang="en-US" dirty="0">
                <a:latin typeface="Courier New" panose="02070309020205020404" pitchFamily="49" charset="0"/>
                <a:cs typeface="Courier New" panose="02070309020205020404" pitchFamily="49" charset="0"/>
              </a:rPr>
              <a:t>()</a:t>
            </a:r>
            <a:r>
              <a:rPr lang="en-US" dirty="0"/>
              <a:t> for </a:t>
            </a:r>
            <a:r>
              <a:rPr lang="en-US" dirty="0" err="1"/>
              <a:t>TestCase</a:t>
            </a:r>
            <a:r>
              <a:rPr lang="en-US" dirty="0"/>
              <a:t>-level setup and teardown</a:t>
            </a:r>
          </a:p>
          <a:p>
            <a:r>
              <a:rPr lang="en-US" dirty="0"/>
              <a:t>The naming standard is that each test method name start with test</a:t>
            </a:r>
          </a:p>
          <a:p>
            <a:r>
              <a:rPr lang="en-US" dirty="0"/>
              <a:t>For unit tests, the </a:t>
            </a:r>
            <a:r>
              <a:rPr lang="en-US" dirty="0" err="1">
                <a:latin typeface="Courier New" panose="02070309020205020404" pitchFamily="49" charset="0"/>
                <a:cs typeface="Courier New" panose="02070309020205020404" pitchFamily="49" charset="0"/>
              </a:rPr>
              <a:t>TestCase</a:t>
            </a:r>
            <a:r>
              <a:rPr lang="en-US" dirty="0"/>
              <a:t> class offers (3) primary verifiers:</a:t>
            </a:r>
          </a:p>
          <a:p>
            <a:pPr lvl="1"/>
            <a:r>
              <a:rPr lang="en-US" dirty="0" err="1">
                <a:latin typeface="Courier New" panose="02070309020205020404" pitchFamily="49" charset="0"/>
                <a:cs typeface="Courier New" panose="02070309020205020404" pitchFamily="49" charset="0"/>
              </a:rPr>
              <a:t>assertEqual</a:t>
            </a:r>
            <a:r>
              <a:rPr lang="en-US" dirty="0">
                <a:latin typeface="Courier New" panose="02070309020205020404" pitchFamily="49" charset="0"/>
                <a:cs typeface="Courier New" panose="02070309020205020404" pitchFamily="49" charset="0"/>
              </a:rPr>
              <a:t>()</a:t>
            </a:r>
            <a:r>
              <a:rPr lang="en-US" dirty="0"/>
              <a:t>: result is equal to the value we expect</a:t>
            </a:r>
          </a:p>
          <a:p>
            <a:pPr lvl="1"/>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a:t>
            </a:r>
            <a:r>
              <a:rPr lang="en-US" dirty="0"/>
              <a:t>: result is a True assertion</a:t>
            </a:r>
          </a:p>
          <a:p>
            <a:pPr lvl="1"/>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a:t>
            </a:r>
            <a:r>
              <a:rPr lang="en-US" dirty="0"/>
              <a:t>: result is the Exception we expect</a:t>
            </a:r>
          </a:p>
          <a:p>
            <a:endParaRPr lang="en-US" dirty="0"/>
          </a:p>
        </p:txBody>
      </p:sp>
      <p:sp>
        <p:nvSpPr>
          <p:cNvPr id="4" name="Slide Number Placeholder 3">
            <a:extLst>
              <a:ext uri="{FF2B5EF4-FFF2-40B4-BE49-F238E27FC236}">
                <a16:creationId xmlns:a16="http://schemas.microsoft.com/office/drawing/2014/main" id="{FE2A6285-3A1B-944C-9F95-63EF01225453}"/>
              </a:ext>
            </a:extLst>
          </p:cNvPr>
          <p:cNvSpPr>
            <a:spLocks noGrp="1"/>
          </p:cNvSpPr>
          <p:nvPr>
            <p:ph type="sldNum" sz="quarter" idx="2"/>
          </p:nvPr>
        </p:nvSpPr>
        <p:spPr/>
        <p:txBody>
          <a:bodyPr/>
          <a:lstStyle/>
          <a:p>
            <a:fld id="{86CB4B4D-7CA3-9044-876B-883B54F8677D}" type="slidenum">
              <a:rPr lang="en-US" smtClean="0"/>
              <a:t>182</a:t>
            </a:fld>
            <a:endParaRPr lang="en-US"/>
          </a:p>
        </p:txBody>
      </p:sp>
      <p:sp>
        <p:nvSpPr>
          <p:cNvPr id="5" name="Text Placeholder 4">
            <a:extLst>
              <a:ext uri="{FF2B5EF4-FFF2-40B4-BE49-F238E27FC236}">
                <a16:creationId xmlns:a16="http://schemas.microsoft.com/office/drawing/2014/main" id="{703D2D99-C6BD-114E-ACE8-17605B7DA1E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75226658"/>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41A-2D10-7845-B54C-197A2FCEFB83}"/>
              </a:ext>
            </a:extLst>
          </p:cNvPr>
          <p:cNvSpPr>
            <a:spLocks noGrp="1"/>
          </p:cNvSpPr>
          <p:nvPr>
            <p:ph type="title"/>
          </p:nvPr>
        </p:nvSpPr>
        <p:spPr/>
        <p:txBody>
          <a:bodyPr/>
          <a:lstStyle/>
          <a:p>
            <a:r>
              <a:rPr lang="en-US" dirty="0"/>
              <a:t>Assert methods</a:t>
            </a:r>
          </a:p>
        </p:txBody>
      </p:sp>
      <p:sp>
        <p:nvSpPr>
          <p:cNvPr id="3" name="Text Placeholder 2">
            <a:extLst>
              <a:ext uri="{FF2B5EF4-FFF2-40B4-BE49-F238E27FC236}">
                <a16:creationId xmlns:a16="http://schemas.microsoft.com/office/drawing/2014/main" id="{68DF6F31-4DD8-794A-B64B-174C19DD9B2D}"/>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assertNotEqual</a:t>
            </a:r>
            <a:r>
              <a:rPr lang="en-US" dirty="0">
                <a:latin typeface="Courier New" panose="02070309020205020404" pitchFamily="49" charset="0"/>
                <a:cs typeface="Courier New" panose="02070309020205020404" pitchFamily="49" charset="0"/>
              </a:rPr>
              <a:t>(): a !=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 a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assertFalse</a:t>
            </a:r>
            <a:r>
              <a:rPr lang="en-US" dirty="0">
                <a:latin typeface="Courier New" panose="02070309020205020404" pitchFamily="49" charset="0"/>
                <a:cs typeface="Courier New" panose="02070309020205020404" pitchFamily="49" charset="0"/>
              </a:rPr>
              <a:t>(): a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a:t>
            </a:r>
            <a:r>
              <a:rPr lang="en-US" dirty="0">
                <a:latin typeface="Courier New" panose="02070309020205020404" pitchFamily="49" charset="0"/>
                <a:cs typeface="Courier New" panose="02070309020205020404" pitchFamily="49" charset="0"/>
              </a:rPr>
              <a:t>(): a is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a:t>
            </a:r>
            <a:r>
              <a:rPr lang="en-US" dirty="0">
                <a:latin typeface="Courier New" panose="02070309020205020404" pitchFamily="49" charset="0"/>
                <a:cs typeface="Courier New" panose="02070309020205020404" pitchFamily="49" charset="0"/>
              </a:rPr>
              <a:t>(): a is not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assertIsNone</a:t>
            </a:r>
            <a:r>
              <a:rPr lang="en-US" dirty="0">
                <a:latin typeface="Courier New" panose="02070309020205020404" pitchFamily="49" charset="0"/>
                <a:cs typeface="Courier New" panose="02070309020205020404" pitchFamily="49" charset="0"/>
              </a:rPr>
              <a:t>(): a is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assertIsNotNone</a:t>
            </a:r>
            <a:r>
              <a:rPr lang="en-US" dirty="0">
                <a:latin typeface="Courier New" panose="02070309020205020404" pitchFamily="49" charset="0"/>
                <a:cs typeface="Courier New" panose="02070309020205020404" pitchFamily="49" charset="0"/>
              </a:rPr>
              <a:t>(): a is not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assertIn</a:t>
            </a:r>
            <a:r>
              <a:rPr lang="en-US" dirty="0">
                <a:latin typeface="Courier New" panose="02070309020205020404" pitchFamily="49" charset="0"/>
                <a:cs typeface="Courier New" panose="02070309020205020404" pitchFamily="49" charset="0"/>
              </a:rPr>
              <a:t>(): a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assertNotIn</a:t>
            </a:r>
            <a:r>
              <a:rPr lang="en-US" dirty="0">
                <a:latin typeface="Courier New" panose="02070309020205020404" pitchFamily="49" charset="0"/>
                <a:cs typeface="Courier New" panose="02070309020205020404" pitchFamily="49" charset="0"/>
              </a:rPr>
              <a:t>(): a not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assertGreater</a:t>
            </a:r>
            <a:r>
              <a:rPr lang="en-US" dirty="0">
                <a:latin typeface="Courier New" panose="02070309020205020404" pitchFamily="49" charset="0"/>
                <a:cs typeface="Courier New" panose="02070309020205020404" pitchFamily="49" charset="0"/>
              </a:rPr>
              <a:t>(a, b): a &gt;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(ex): raises ex</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assertRegexMatches</a:t>
            </a:r>
            <a:r>
              <a:rPr lang="en-US" dirty="0">
                <a:latin typeface="Courier New" panose="02070309020205020404" pitchFamily="49" charset="0"/>
                <a:cs typeface="Courier New" panose="02070309020205020404" pitchFamily="49" charset="0"/>
              </a:rPr>
              <a:t>(x, re): </a:t>
            </a:r>
            <a:r>
              <a:rPr lang="en-US" dirty="0" err="1">
                <a:latin typeface="Courier New" panose="02070309020205020404" pitchFamily="49" charset="0"/>
                <a:cs typeface="Courier New" panose="02070309020205020404" pitchFamily="49" charset="0"/>
              </a:rPr>
              <a:t>regex.search</a:t>
            </a:r>
            <a:r>
              <a:rPr lang="en-US" dirty="0">
                <a:latin typeface="Courier New" panose="02070309020205020404" pitchFamily="49" charset="0"/>
                <a:cs typeface="Courier New" panose="02070309020205020404" pitchFamily="49" charset="0"/>
              </a:rPr>
              <a:t>(x) is True</a:t>
            </a:r>
          </a:p>
        </p:txBody>
      </p:sp>
      <p:sp>
        <p:nvSpPr>
          <p:cNvPr id="4" name="Slide Number Placeholder 3">
            <a:extLst>
              <a:ext uri="{FF2B5EF4-FFF2-40B4-BE49-F238E27FC236}">
                <a16:creationId xmlns:a16="http://schemas.microsoft.com/office/drawing/2014/main" id="{A5A0F671-3E0E-514D-B326-6C1980D1FD25}"/>
              </a:ext>
            </a:extLst>
          </p:cNvPr>
          <p:cNvSpPr>
            <a:spLocks noGrp="1"/>
          </p:cNvSpPr>
          <p:nvPr>
            <p:ph type="sldNum" sz="quarter" idx="2"/>
          </p:nvPr>
        </p:nvSpPr>
        <p:spPr/>
        <p:txBody>
          <a:bodyPr/>
          <a:lstStyle/>
          <a:p>
            <a:fld id="{86CB4B4D-7CA3-9044-876B-883B54F8677D}" type="slidenum">
              <a:rPr lang="en-US" smtClean="0"/>
              <a:t>183</a:t>
            </a:fld>
            <a:endParaRPr lang="en-US"/>
          </a:p>
        </p:txBody>
      </p:sp>
      <p:sp>
        <p:nvSpPr>
          <p:cNvPr id="5" name="Text Placeholder 4">
            <a:extLst>
              <a:ext uri="{FF2B5EF4-FFF2-40B4-BE49-F238E27FC236}">
                <a16:creationId xmlns:a16="http://schemas.microsoft.com/office/drawing/2014/main" id="{C1B80F92-299C-E548-A747-7750DF5841A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1109278"/>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unittest</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_unittest.</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184</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87067739"/>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189</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all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a:xfrm>
            <a:off x="1" y="5941357"/>
            <a:ext cx="24384000" cy="1833286"/>
          </a:xfrm>
        </p:spPr>
        <p:txBody>
          <a:bodyPr/>
          <a:lstStyle/>
          <a:p>
            <a:r>
              <a:rPr lang="en-US" sz="8800"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r>
              <a:rPr lang="en-US" dirty="0"/>
              <a:t>Concurrent Processing 101</a:t>
            </a:r>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55</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Async IO</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4730471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Asynchronous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There are three main concepts when it comes to getting thing done in Python:</a:t>
            </a:r>
          </a:p>
          <a:p>
            <a:pPr lvl="1"/>
            <a:r>
              <a:rPr lang="en-US" b="1" dirty="0"/>
              <a:t>Concurrency</a:t>
            </a:r>
            <a:r>
              <a:rPr lang="en-US" dirty="0"/>
              <a:t> – multiple tasks can run in an overlapping manner</a:t>
            </a:r>
          </a:p>
          <a:p>
            <a:pPr lvl="1"/>
            <a:r>
              <a:rPr lang="en-US" b="1" dirty="0"/>
              <a:t>Parallelism</a:t>
            </a:r>
            <a:r>
              <a:rPr lang="en-US" dirty="0"/>
              <a:t> – performing multiple operations at the same time</a:t>
            </a:r>
          </a:p>
          <a:p>
            <a:pPr lvl="1"/>
            <a:r>
              <a:rPr lang="en-US" b="1" dirty="0"/>
              <a:t>Threading</a:t>
            </a:r>
            <a:r>
              <a:rPr lang="en-US" dirty="0"/>
              <a:t> – multiple threads executing tasks</a:t>
            </a:r>
          </a:p>
          <a:p>
            <a:r>
              <a:rPr lang="en-US" dirty="0"/>
              <a:t>Concurrency is a concept that encompasses both multiprocessing and multithreading</a:t>
            </a:r>
          </a:p>
          <a:p>
            <a:r>
              <a:rPr lang="en-US" dirty="0"/>
              <a:t>Async IO (the concept) is neither multiprocessing nor multithreading</a:t>
            </a:r>
          </a:p>
          <a:p>
            <a:pPr lvl="1"/>
            <a:r>
              <a:rPr lang="en-US" dirty="0"/>
              <a:t>It is a cooperative multitasking technique</a:t>
            </a:r>
          </a:p>
          <a:p>
            <a:pPr lvl="1"/>
            <a:r>
              <a:rPr lang="en-US" dirty="0"/>
              <a:t>Single-thread, single-process design</a:t>
            </a:r>
          </a:p>
          <a:p>
            <a:pPr lvl="1"/>
            <a:r>
              <a:rPr lang="en-US" dirty="0"/>
              <a:t>Built on the concept of co-routines</a:t>
            </a:r>
          </a:p>
          <a:p>
            <a:pPr lvl="2"/>
            <a:r>
              <a:rPr lang="en-US" dirty="0"/>
              <a:t>Can be scheduled concurrently, but are not inherently concurrent</a:t>
            </a:r>
          </a:p>
          <a:p>
            <a:r>
              <a:rPr lang="en-US" dirty="0"/>
              <a:t>Async IO is a style of concurrent programming, but is not parallelism</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707096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u="sng" dirty="0"/>
              <a:t>Asynchronous</a:t>
            </a:r>
            <a:r>
              <a:rPr lang="en-US" dirty="0"/>
              <a:t>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Quick definition:</a:t>
            </a:r>
          </a:p>
          <a:p>
            <a:pPr lvl="1"/>
            <a:r>
              <a:rPr lang="en-US" dirty="0"/>
              <a:t>Synchronous – existing or occurring at the same time.  Essentially, synchronous programming indicates we do things in a specific, and unchangeable, order</a:t>
            </a:r>
          </a:p>
          <a:p>
            <a:pPr lvl="1"/>
            <a:r>
              <a:rPr lang="en-US" dirty="0"/>
              <a:t>Asynchronous – not existing or happening at the same time.</a:t>
            </a:r>
          </a:p>
          <a:p>
            <a:r>
              <a:rPr lang="en-US" dirty="0"/>
              <a:t>What do we mean by asynchronous?</a:t>
            </a:r>
          </a:p>
          <a:p>
            <a:pPr lvl="1"/>
            <a:r>
              <a:rPr lang="en-US" dirty="0"/>
              <a:t>Asynchronous routines can pause while waiting on their result</a:t>
            </a:r>
          </a:p>
          <a:p>
            <a:pPr lvl="2"/>
            <a:r>
              <a:rPr lang="en-US" dirty="0"/>
              <a:t>Letting other routines run in the meantime</a:t>
            </a:r>
          </a:p>
          <a:p>
            <a:pPr lvl="1"/>
            <a:r>
              <a:rPr lang="en-US" dirty="0"/>
              <a:t>Routines run when they have their data to work on, otherwise they are in a waiting state</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987942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err="1"/>
              <a:t>AsyncIO</a:t>
            </a:r>
            <a:r>
              <a:rPr lang="en-US" dirty="0"/>
              <a:t> Example</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Chess master </a:t>
            </a:r>
            <a:r>
              <a:rPr lang="en-US" dirty="0" err="1"/>
              <a:t>Judit</a:t>
            </a:r>
            <a:r>
              <a:rPr lang="en-US" dirty="0"/>
              <a:t> </a:t>
            </a:r>
            <a:r>
              <a:rPr lang="en-US" dirty="0" err="1"/>
              <a:t>Polgár</a:t>
            </a:r>
            <a:r>
              <a:rPr lang="en-US" dirty="0"/>
              <a:t> hosts a chess exhibition in which she plays multiple amateur players. She has two ways of conducting the exhibition: synchronously and asynchronously.</a:t>
            </a:r>
          </a:p>
          <a:p>
            <a:r>
              <a:rPr lang="en-US" dirty="0"/>
              <a:t>Assumptions:</a:t>
            </a:r>
          </a:p>
          <a:p>
            <a:pPr lvl="1"/>
            <a:r>
              <a:rPr lang="en-US" dirty="0"/>
              <a:t>24 opponents</a:t>
            </a:r>
          </a:p>
          <a:p>
            <a:pPr lvl="1"/>
            <a:r>
              <a:rPr lang="en-US" dirty="0" err="1"/>
              <a:t>Judit</a:t>
            </a:r>
            <a:r>
              <a:rPr lang="en-US" dirty="0"/>
              <a:t> makes each chess move in 5 seconds</a:t>
            </a:r>
          </a:p>
          <a:p>
            <a:pPr lvl="1"/>
            <a:r>
              <a:rPr lang="en-US" dirty="0"/>
              <a:t>Opponents each take 55 seconds to make a move</a:t>
            </a:r>
          </a:p>
          <a:p>
            <a:pPr lvl="1"/>
            <a:r>
              <a:rPr lang="en-US" dirty="0"/>
              <a:t>Games average 30 pair-moves (60 moves total)</a:t>
            </a:r>
          </a:p>
          <a:p>
            <a:r>
              <a:rPr lang="en-US" b="1" dirty="0"/>
              <a:t>Synchronous version</a:t>
            </a:r>
            <a:r>
              <a:rPr lang="en-US" dirty="0"/>
              <a:t>: </a:t>
            </a:r>
            <a:r>
              <a:rPr lang="en-US" dirty="0" err="1"/>
              <a:t>Judit</a:t>
            </a:r>
            <a:r>
              <a:rPr lang="en-US" dirty="0"/>
              <a:t> plays one game at a time, never two at the same time, until the game is complete. Each game takes </a:t>
            </a:r>
            <a:r>
              <a:rPr lang="en-US" i="1" dirty="0"/>
              <a:t>(55 + 5) * 30 == 1800</a:t>
            </a:r>
            <a:r>
              <a:rPr lang="en-US" dirty="0"/>
              <a:t> seconds, or 30 minutes. The entire exhibition takes </a:t>
            </a:r>
            <a:r>
              <a:rPr lang="en-US" i="1" dirty="0"/>
              <a:t>24 * 30 == 720</a:t>
            </a:r>
            <a:r>
              <a:rPr lang="en-US" dirty="0"/>
              <a:t> minutes, or </a:t>
            </a:r>
            <a:r>
              <a:rPr lang="en-US" b="1" dirty="0"/>
              <a:t>12 hours</a:t>
            </a:r>
            <a:r>
              <a:rPr lang="en-US" dirty="0"/>
              <a:t>.</a:t>
            </a:r>
          </a:p>
          <a:p>
            <a:r>
              <a:rPr lang="en-US" b="1" dirty="0"/>
              <a:t>Asynchronous version</a:t>
            </a:r>
            <a:r>
              <a:rPr lang="en-US" dirty="0"/>
              <a:t>: </a:t>
            </a:r>
            <a:r>
              <a:rPr lang="en-US" dirty="0" err="1"/>
              <a:t>Judit</a:t>
            </a:r>
            <a:r>
              <a:rPr lang="en-US" dirty="0"/>
              <a:t> moves from table to table, making one move at each table. She leaves the table and lets the opponent make their next move during the wait time. One move on all 24 games takes </a:t>
            </a:r>
            <a:r>
              <a:rPr lang="en-US" dirty="0" err="1"/>
              <a:t>Judit</a:t>
            </a:r>
            <a:r>
              <a:rPr lang="en-US" dirty="0"/>
              <a:t> </a:t>
            </a:r>
            <a:r>
              <a:rPr lang="en-US" i="1" dirty="0"/>
              <a:t>24 * 5 == 120</a:t>
            </a:r>
            <a:r>
              <a:rPr lang="en-US" dirty="0"/>
              <a:t> seconds, or 2 minutes. The entire exhibition is now cut down to </a:t>
            </a:r>
            <a:r>
              <a:rPr lang="en-US" i="1" dirty="0"/>
              <a:t>120 * 30 == 3600</a:t>
            </a:r>
            <a:r>
              <a:rPr lang="en-US" dirty="0"/>
              <a:t> seconds, or just </a:t>
            </a:r>
            <a:r>
              <a:rPr lang="en-US" b="1" dirty="0"/>
              <a:t>1 hour</a:t>
            </a:r>
            <a:r>
              <a:rPr lang="en-US" dirty="0"/>
              <a:t>. </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F33DD12E-8D6A-3241-8AEF-8556FECD693A}"/>
              </a:ext>
            </a:extLst>
          </p:cNvPr>
          <p:cNvSpPr txBox="1"/>
          <p:nvPr/>
        </p:nvSpPr>
        <p:spPr>
          <a:xfrm>
            <a:off x="13269951" y="12658172"/>
            <a:ext cx="1064747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2800" b="0" i="0" u="none" strike="noStrike" cap="none" spc="0" normalizeH="0" baseline="0" dirty="0">
                <a:ln>
                  <a:noFill/>
                </a:ln>
                <a:solidFill>
                  <a:srgbClr val="2E3238"/>
                </a:solidFill>
                <a:effectLst/>
                <a:uFillTx/>
                <a:latin typeface="+mn-lt"/>
                <a:ea typeface="+mn-ea"/>
                <a:cs typeface="+mn-cs"/>
                <a:sym typeface="Arial"/>
              </a:rPr>
              <a:t>Source: </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Miguel Grinberg's 2017 </a:t>
            </a:r>
            <a:r>
              <a:rPr kumimoji="0" lang="en-US" sz="2800" b="0" i="0" u="none" strike="noStrike" cap="none" spc="0" normalizeH="0" baseline="0" dirty="0" err="1">
                <a:ln>
                  <a:noFill/>
                </a:ln>
                <a:solidFill>
                  <a:srgbClr val="2E3238"/>
                </a:solidFill>
                <a:effectLst/>
                <a:uFillTx/>
                <a:latin typeface="+mn-lt"/>
                <a:ea typeface="+mn-ea"/>
                <a:cs typeface="+mn-cs"/>
                <a:sym typeface="Arial"/>
                <a:hlinkClick r:id="rId2"/>
              </a:rPr>
              <a:t>PyCon</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 talk</a:t>
            </a:r>
            <a:endParaRPr kumimoji="0" lang="en-US" sz="28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70772075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E63AB8-998C-5744-B90F-E49361E21343}"/>
              </a:ext>
            </a:extLst>
          </p:cNvPr>
          <p:cNvSpPr>
            <a:spLocks noGrp="1"/>
          </p:cNvSpPr>
          <p:nvPr>
            <p:ph type="title"/>
          </p:nvPr>
        </p:nvSpPr>
        <p:spPr/>
        <p:txBody>
          <a:bodyPr/>
          <a:lstStyle/>
          <a:p>
            <a:r>
              <a:rPr lang="en-US" dirty="0" err="1"/>
              <a:t>AsyncIO</a:t>
            </a:r>
            <a:r>
              <a:rPr lang="en-US" dirty="0"/>
              <a:t> is not easy!</a:t>
            </a:r>
          </a:p>
        </p:txBody>
      </p:sp>
      <p:sp>
        <p:nvSpPr>
          <p:cNvPr id="10" name="Text Placeholder 9">
            <a:extLst>
              <a:ext uri="{FF2B5EF4-FFF2-40B4-BE49-F238E27FC236}">
                <a16:creationId xmlns:a16="http://schemas.microsoft.com/office/drawing/2014/main" id="{8E6F16DF-A75C-9741-8EC5-BE3763E24746}"/>
              </a:ext>
            </a:extLst>
          </p:cNvPr>
          <p:cNvSpPr>
            <a:spLocks noGrp="1"/>
          </p:cNvSpPr>
          <p:nvPr>
            <p:ph type="body" idx="1"/>
          </p:nvPr>
        </p:nvSpPr>
        <p:spPr/>
        <p:txBody>
          <a:bodyPr/>
          <a:lstStyle/>
          <a:p>
            <a:r>
              <a:rPr lang="en-US" dirty="0"/>
              <a:t>We can think in terms of parallel processing relatively easily</a:t>
            </a:r>
          </a:p>
          <a:p>
            <a:r>
              <a:rPr lang="en-US" dirty="0"/>
              <a:t>But Asynchronous processing is hard to visualize and make abstract</a:t>
            </a:r>
          </a:p>
        </p:txBody>
      </p:sp>
      <p:sp>
        <p:nvSpPr>
          <p:cNvPr id="7" name="Slide Number Placeholder 6">
            <a:extLst>
              <a:ext uri="{FF2B5EF4-FFF2-40B4-BE49-F238E27FC236}">
                <a16:creationId xmlns:a16="http://schemas.microsoft.com/office/drawing/2014/main" id="{D102D0DC-BCFA-7F49-A16E-F13FB22E850E}"/>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11" name="Text Placeholder 10">
            <a:extLst>
              <a:ext uri="{FF2B5EF4-FFF2-40B4-BE49-F238E27FC236}">
                <a16:creationId xmlns:a16="http://schemas.microsoft.com/office/drawing/2014/main" id="{B17100DC-DFBB-264A-BFBD-BDBB44D771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6002994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772FD2-1E18-C449-853A-F58E75BD4FAE}"/>
              </a:ext>
            </a:extLst>
          </p:cNvPr>
          <p:cNvSpPr>
            <a:spLocks noGrp="1"/>
          </p:cNvSpPr>
          <p:nvPr>
            <p:ph type="title"/>
          </p:nvPr>
        </p:nvSpPr>
        <p:spPr/>
        <p:txBody>
          <a:bodyPr/>
          <a:lstStyle/>
          <a:p>
            <a:r>
              <a:rPr lang="en-US" dirty="0"/>
              <a:t>Python's Asynchronous IO Support</a:t>
            </a:r>
          </a:p>
        </p:txBody>
      </p:sp>
      <p:sp>
        <p:nvSpPr>
          <p:cNvPr id="10" name="Text Placeholder 9">
            <a:extLst>
              <a:ext uri="{FF2B5EF4-FFF2-40B4-BE49-F238E27FC236}">
                <a16:creationId xmlns:a16="http://schemas.microsoft.com/office/drawing/2014/main" id="{7167014B-FAE3-F24A-A856-9075BE23712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asyncio</a:t>
            </a:r>
            <a:r>
              <a:rPr lang="en-US" dirty="0"/>
              <a:t> package has been around since 3.4</a:t>
            </a:r>
          </a:p>
          <a:p>
            <a:pPr lvl="1"/>
            <a:r>
              <a:rPr lang="en-US" dirty="0"/>
              <a:t>Two keywords help us get the work done: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await</a:t>
            </a:r>
            <a:endParaRPr lang="en-US" dirty="0">
              <a:cs typeface="Courier New" panose="02070309020205020404" pitchFamily="49" charset="0"/>
            </a:endParaRPr>
          </a:p>
          <a:p>
            <a:r>
              <a:rPr lang="en-US" dirty="0">
                <a:cs typeface="Courier New" panose="02070309020205020404" pitchFamily="49" charset="0"/>
              </a:rPr>
              <a:t>Note: Python's Async IO support has evolved and changed across the versions.  3.7 is where it really solidified.</a:t>
            </a:r>
          </a:p>
          <a:p>
            <a:pPr lvl="1"/>
            <a:r>
              <a:rPr lang="en-US" dirty="0">
                <a:cs typeface="Courier New" panose="02070309020205020404" pitchFamily="49" charset="0"/>
              </a:rPr>
              <a:t>If you are using and older version, you might have to do some translations from my examples</a:t>
            </a:r>
          </a:p>
        </p:txBody>
      </p:sp>
      <p:sp>
        <p:nvSpPr>
          <p:cNvPr id="7" name="Slide Number Placeholder 6">
            <a:extLst>
              <a:ext uri="{FF2B5EF4-FFF2-40B4-BE49-F238E27FC236}">
                <a16:creationId xmlns:a16="http://schemas.microsoft.com/office/drawing/2014/main" id="{ACEC81A8-A7D4-124B-A5EE-108CF59B95C0}"/>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11" name="Text Placeholder 10">
            <a:extLst>
              <a:ext uri="{FF2B5EF4-FFF2-40B4-BE49-F238E27FC236}">
                <a16:creationId xmlns:a16="http://schemas.microsoft.com/office/drawing/2014/main" id="{A5E958DD-DE1E-8644-9104-C6A616C2A0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734889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7F0B-11A8-8845-9CB1-23AC53241646}"/>
              </a:ext>
            </a:extLst>
          </p:cNvPr>
          <p:cNvSpPr>
            <a:spLocks noGrp="1"/>
          </p:cNvSpPr>
          <p:nvPr>
            <p:ph type="title"/>
          </p:nvPr>
        </p:nvSpPr>
        <p:spPr/>
        <p:txBody>
          <a:bodyPr/>
          <a:lstStyle/>
          <a:p>
            <a:r>
              <a:rPr lang="en-US" dirty="0"/>
              <a:t>The heart of </a:t>
            </a:r>
            <a:r>
              <a:rPr lang="en-US" dirty="0" err="1"/>
              <a:t>asyncio</a:t>
            </a:r>
            <a:r>
              <a:rPr lang="en-US" dirty="0"/>
              <a:t>: coroutines</a:t>
            </a:r>
          </a:p>
        </p:txBody>
      </p:sp>
      <p:sp>
        <p:nvSpPr>
          <p:cNvPr id="3" name="Text Placeholder 2">
            <a:extLst>
              <a:ext uri="{FF2B5EF4-FFF2-40B4-BE49-F238E27FC236}">
                <a16:creationId xmlns:a16="http://schemas.microsoft.com/office/drawing/2014/main" id="{52A19A3C-A5CD-1540-818D-FBC8780F128B}"/>
              </a:ext>
            </a:extLst>
          </p:cNvPr>
          <p:cNvSpPr>
            <a:spLocks noGrp="1"/>
          </p:cNvSpPr>
          <p:nvPr>
            <p:ph type="body" idx="1"/>
          </p:nvPr>
        </p:nvSpPr>
        <p:spPr/>
        <p:txBody>
          <a:bodyPr/>
          <a:lstStyle/>
          <a:p>
            <a:r>
              <a:rPr lang="en-US" dirty="0"/>
              <a:t>A coroutine is a specialized version of a Python generator</a:t>
            </a:r>
          </a:p>
          <a:p>
            <a:pPr lvl="1"/>
            <a:r>
              <a:rPr lang="en-US" dirty="0"/>
              <a:t>Essentially, through a specialized generator syntax, we create functions that are able to cooperatively multitask</a:t>
            </a:r>
          </a:p>
        </p:txBody>
      </p:sp>
      <p:sp>
        <p:nvSpPr>
          <p:cNvPr id="4" name="Slide Number Placeholder 3">
            <a:extLst>
              <a:ext uri="{FF2B5EF4-FFF2-40B4-BE49-F238E27FC236}">
                <a16:creationId xmlns:a16="http://schemas.microsoft.com/office/drawing/2014/main" id="{F212A19D-3BEC-0C4D-B575-2730A78E1B53}"/>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64D7880F-5F4F-3B43-ADCC-E8BACB3962B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3760770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BCA-92CE-DA41-BE57-B1841AF36F13}"/>
              </a:ext>
            </a:extLst>
          </p:cNvPr>
          <p:cNvSpPr>
            <a:spLocks noGrp="1"/>
          </p:cNvSpPr>
          <p:nvPr>
            <p:ph type="title"/>
          </p:nvPr>
        </p:nvSpPr>
        <p:spPr/>
        <p:txBody>
          <a:bodyPr/>
          <a:lstStyle/>
          <a:p>
            <a:r>
              <a:rPr lang="en-US" dirty="0" err="1"/>
              <a:t>asyncio</a:t>
            </a:r>
            <a:r>
              <a:rPr lang="en-US" dirty="0"/>
              <a:t> example</a:t>
            </a:r>
          </a:p>
        </p:txBody>
      </p:sp>
      <p:sp>
        <p:nvSpPr>
          <p:cNvPr id="4" name="Slide Number Placeholder 3">
            <a:extLst>
              <a:ext uri="{FF2B5EF4-FFF2-40B4-BE49-F238E27FC236}">
                <a16:creationId xmlns:a16="http://schemas.microsoft.com/office/drawing/2014/main" id="{8F41BD5A-F405-594A-9BBD-B313F4A25855}"/>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EEF569A0-32C9-BD47-BCE3-FF70CE7177F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F5C84C1-E09A-AC4C-B52E-FFE105DF359C}"/>
              </a:ext>
            </a:extLst>
          </p:cNvPr>
          <p:cNvPicPr>
            <a:picLocks noChangeAspect="1"/>
          </p:cNvPicPr>
          <p:nvPr/>
        </p:nvPicPr>
        <p:blipFill>
          <a:blip r:embed="rId2"/>
          <a:stretch>
            <a:fillRect/>
          </a:stretch>
        </p:blipFill>
        <p:spPr>
          <a:xfrm>
            <a:off x="6067426" y="2782848"/>
            <a:ext cx="12249147" cy="8150303"/>
          </a:xfrm>
          <a:prstGeom prst="rect">
            <a:avLst/>
          </a:prstGeom>
        </p:spPr>
      </p:pic>
    </p:spTree>
    <p:extLst>
      <p:ext uri="{BB962C8B-B14F-4D97-AF65-F5344CB8AC3E}">
        <p14:creationId xmlns:p14="http://schemas.microsoft.com/office/powerpoint/2010/main" val="46289318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endParaRPr lang="en-US" dirty="0"/>
          </a:p>
          <a:p>
            <a:r>
              <a:rPr lang="en-US" dirty="0"/>
              <a:t>What does your setup look like?</a:t>
            </a:r>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93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HTTP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97</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98</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6971</TotalTime>
  <Words>6300</Words>
  <Application>Microsoft Macintosh PowerPoint</Application>
  <PresentationFormat>Custom</PresentationFormat>
  <Paragraphs>1216</Paragraphs>
  <Slides>189</Slides>
  <Notes>11</Notes>
  <HiddenSlides>13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189</vt:i4>
      </vt:variant>
    </vt:vector>
  </HeadingPairs>
  <TitlesOfParts>
    <vt:vector size="199"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Async IO</vt:lpstr>
      <vt:lpstr>Asynchronous Input/Output</vt:lpstr>
      <vt:lpstr>Asynchronous Input/Output</vt:lpstr>
      <vt:lpstr>AsyncIO Example</vt:lpstr>
      <vt:lpstr>AsyncIO is not easy!</vt:lpstr>
      <vt:lpstr>Python's Asynchronous IO Support</vt:lpstr>
      <vt:lpstr>The heart of asyncio: coroutines</vt:lpstr>
      <vt:lpstr>asyncio example</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HTTP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HTTP Client</vt:lpstr>
      <vt:lpstr>HTTP Server</vt:lpstr>
      <vt:lpstr>Python Web Frameworks</vt:lpstr>
      <vt:lpstr>Flask</vt:lpstr>
      <vt:lpstr>Minimal Flask Application</vt:lpstr>
      <vt:lpstr>Routes</vt:lpstr>
      <vt:lpstr>Routes Continued</vt:lpstr>
      <vt:lpstr>Templates</vt:lpstr>
      <vt:lpstr>Debug Mode</vt:lpstr>
      <vt:lpstr>Lab - Flask</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REST Client</vt:lpstr>
      <vt:lpstr>Lab – REST Client</vt:lpstr>
      <vt:lpstr>REST Server</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Decorators</vt:lpstr>
      <vt:lpstr>We all know about functions…</vt:lpstr>
      <vt:lpstr>Scope (and namespace)</vt:lpstr>
      <vt:lpstr>Scope (globals)</vt:lpstr>
      <vt:lpstr>Scope (global shadowing)</vt:lpstr>
      <vt:lpstr>Lifetime of Identifiers</vt:lpstr>
      <vt:lpstr>Function Parameters and Args</vt:lpstr>
      <vt:lpstr>Function Parameters and Args</vt:lpstr>
      <vt:lpstr>Nested Functions</vt:lpstr>
      <vt:lpstr>Functions are objects</vt:lpstr>
      <vt:lpstr>Treating Functions as the Objects they are</vt:lpstr>
      <vt:lpstr>What about those weird inner functions?</vt:lpstr>
      <vt:lpstr>Introducing Closures</vt:lpstr>
      <vt:lpstr>Closures</vt:lpstr>
      <vt:lpstr>Decorators (finally!)</vt:lpstr>
      <vt:lpstr>What can Decorators do?</vt:lpstr>
      <vt:lpstr>Decorator Syntax</vt:lpstr>
      <vt:lpstr>Who are you really?</vt:lpstr>
      <vt:lpstr>Args and Kwargs in Decorators</vt:lpstr>
      <vt:lpstr>More useful args/kwargs debug decorator</vt:lpstr>
      <vt:lpstr>Plugin decorator example</vt:lpstr>
      <vt:lpstr>Easy way to remember decorators</vt:lpstr>
      <vt:lpstr>Lab - Decorators</vt:lpstr>
      <vt:lpstr>Decorators with Parameters</vt:lpstr>
      <vt:lpstr>Decorators without parameters</vt:lpstr>
      <vt:lpstr>Walk down memory lane…</vt:lpstr>
      <vt:lpstr>Decorators with Parameters return ???</vt:lpstr>
      <vt:lpstr>Example Decorator with Parameter</vt:lpstr>
      <vt:lpstr>Lab – Decorators with Parameters</vt:lpstr>
      <vt:lpstr>UnitTest</vt:lpstr>
      <vt:lpstr>Test Driven Development</vt:lpstr>
      <vt:lpstr>Python UnitTest Module</vt:lpstr>
      <vt:lpstr>UnitTest</vt:lpstr>
      <vt:lpstr>Assert methods</vt:lpstr>
      <vt:lpstr>Lab - unittest</vt:lpstr>
      <vt:lpstr>Lab - pyreview</vt:lpstr>
      <vt:lpstr>Lab</vt:lpstr>
      <vt:lpstr>Command Line Arguments</vt:lpstr>
      <vt:lpstr>Command Line Arguments</vt:lpstr>
      <vt:lpstr>Fancier Command Line Parsing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386</cp:revision>
  <cp:lastPrinted>2018-12-11T16:12:13Z</cp:lastPrinted>
  <dcterms:modified xsi:type="dcterms:W3CDTF">2020-05-27T02:25:14Z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